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89" r:id="rId1"/>
  </p:sldMasterIdLst>
  <p:sldIdLst>
    <p:sldId id="256" r:id="rId2"/>
    <p:sldId id="262" r:id="rId3"/>
    <p:sldId id="259" r:id="rId4"/>
    <p:sldId id="258" r:id="rId5"/>
    <p:sldId id="261" r:id="rId6"/>
    <p:sldId id="273" r:id="rId7"/>
    <p:sldId id="274" r:id="rId8"/>
    <p:sldId id="275" r:id="rId9"/>
    <p:sldId id="263" r:id="rId10"/>
    <p:sldId id="264" r:id="rId11"/>
    <p:sldId id="265" r:id="rId12"/>
    <p:sldId id="266" r:id="rId13"/>
    <p:sldId id="272" r:id="rId14"/>
    <p:sldId id="267" r:id="rId15"/>
    <p:sldId id="268" r:id="rId16"/>
    <p:sldId id="269" r:id="rId17"/>
    <p:sldId id="270" r:id="rId18"/>
    <p:sldId id="271" r:id="rId19"/>
    <p:sldId id="26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9DBA"/>
    <a:srgbClr val="3BACF1"/>
    <a:srgbClr val="F77509"/>
    <a:srgbClr val="C76F0F"/>
    <a:srgbClr val="EA8312"/>
    <a:srgbClr val="D3CB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tr-TR"/>
              <a:t>Asıl başlık stili için tıklatın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7961D81-30E5-41F2-B5B7-B9B80256C1E4}" type="datetimeFigureOut">
              <a:rPr lang="tr-TR" smtClean="0"/>
              <a:t>13.04.2022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255346" y="2750337"/>
            <a:ext cx="1171888" cy="1356442"/>
          </a:xfrm>
        </p:spPr>
        <p:txBody>
          <a:bodyPr/>
          <a:lstStyle/>
          <a:p>
            <a:fld id="{09E22BF6-9265-42DE-89A7-D346FA1099FD}" type="slidenum">
              <a:rPr lang="tr-TR" smtClean="0"/>
              <a:t>‹#›</a:t>
            </a:fld>
            <a:endParaRPr lang="tr-TR"/>
          </a:p>
        </p:txBody>
      </p:sp>
    </p:spTree>
    <p:extLst>
      <p:ext uri="{BB962C8B-B14F-4D97-AF65-F5344CB8AC3E}">
        <p14:creationId xmlns:p14="http://schemas.microsoft.com/office/powerpoint/2010/main" val="74740201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97961D81-30E5-41F2-B5B7-B9B80256C1E4}" type="datetimeFigureOut">
              <a:rPr lang="tr-TR" smtClean="0"/>
              <a:t>13.04.2022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11309"/>
            <a:ext cx="1154151" cy="1090789"/>
          </a:xfrm>
        </p:spPr>
        <p:txBody>
          <a:bodyPr/>
          <a:lstStyle/>
          <a:p>
            <a:fld id="{09E22BF6-9265-42DE-89A7-D346FA1099FD}" type="slidenum">
              <a:rPr lang="tr-TR" smtClean="0"/>
              <a:t>‹#›</a:t>
            </a:fld>
            <a:endParaRPr lang="tr-TR"/>
          </a:p>
        </p:txBody>
      </p:sp>
    </p:spTree>
    <p:extLst>
      <p:ext uri="{BB962C8B-B14F-4D97-AF65-F5344CB8AC3E}">
        <p14:creationId xmlns:p14="http://schemas.microsoft.com/office/powerpoint/2010/main" val="359202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97961D81-30E5-41F2-B5B7-B9B80256C1E4}" type="datetimeFigureOut">
              <a:rPr lang="tr-TR" smtClean="0"/>
              <a:t>13.04.2022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11615"/>
            <a:ext cx="1154151" cy="1090789"/>
          </a:xfrm>
        </p:spPr>
        <p:txBody>
          <a:bodyPr/>
          <a:lstStyle/>
          <a:p>
            <a:fld id="{09E22BF6-9265-42DE-89A7-D346FA1099FD}" type="slidenum">
              <a:rPr lang="tr-TR" smtClean="0"/>
              <a:t>‹#›</a:t>
            </a:fld>
            <a:endParaRPr lang="tr-TR"/>
          </a:p>
        </p:txBody>
      </p:sp>
    </p:spTree>
    <p:extLst>
      <p:ext uri="{BB962C8B-B14F-4D97-AF65-F5344CB8AC3E}">
        <p14:creationId xmlns:p14="http://schemas.microsoft.com/office/powerpoint/2010/main" val="1955522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97961D81-30E5-41F2-B5B7-B9B80256C1E4}" type="datetimeFigureOut">
              <a:rPr lang="tr-TR" smtClean="0"/>
              <a:t>13.04.2022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09925"/>
            <a:ext cx="1154151" cy="1090789"/>
          </a:xfrm>
        </p:spPr>
        <p:txBody>
          <a:bodyPr/>
          <a:lstStyle/>
          <a:p>
            <a:fld id="{09E22BF6-9265-42DE-89A7-D346FA1099FD}" type="slidenum">
              <a:rPr lang="tr-TR" smtClean="0"/>
              <a:t>‹#›</a:t>
            </a:fld>
            <a:endParaRPr lang="tr-T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926711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97961D81-30E5-41F2-B5B7-B9B80256C1E4}" type="datetimeFigureOut">
              <a:rPr lang="tr-TR" smtClean="0"/>
              <a:t>13.04.2022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09925"/>
            <a:ext cx="1154151" cy="1090789"/>
          </a:xfrm>
        </p:spPr>
        <p:txBody>
          <a:bodyPr/>
          <a:lstStyle/>
          <a:p>
            <a:fld id="{09E22BF6-9265-42DE-89A7-D346FA1099FD}" type="slidenum">
              <a:rPr lang="tr-TR" smtClean="0"/>
              <a:t>‹#›</a:t>
            </a:fld>
            <a:endParaRPr lang="tr-TR"/>
          </a:p>
        </p:txBody>
      </p:sp>
    </p:spTree>
    <p:extLst>
      <p:ext uri="{BB962C8B-B14F-4D97-AF65-F5344CB8AC3E}">
        <p14:creationId xmlns:p14="http://schemas.microsoft.com/office/powerpoint/2010/main" val="2965142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97961D81-30E5-41F2-B5B7-B9B80256C1E4}" type="datetimeFigureOut">
              <a:rPr lang="tr-TR" smtClean="0"/>
              <a:t>13.04.2022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9E22BF6-9265-42DE-89A7-D346FA1099FD}" type="slidenum">
              <a:rPr lang="tr-TR" smtClean="0"/>
              <a:t>‹#›</a:t>
            </a:fld>
            <a:endParaRPr lang="tr-TR"/>
          </a:p>
        </p:txBody>
      </p:sp>
    </p:spTree>
    <p:extLst>
      <p:ext uri="{BB962C8B-B14F-4D97-AF65-F5344CB8AC3E}">
        <p14:creationId xmlns:p14="http://schemas.microsoft.com/office/powerpoint/2010/main" val="3072897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97961D81-30E5-41F2-B5B7-B9B80256C1E4}" type="datetimeFigureOut">
              <a:rPr lang="tr-TR" smtClean="0"/>
              <a:t>13.04.2022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9E22BF6-9265-42DE-89A7-D346FA1099FD}" type="slidenum">
              <a:rPr lang="tr-TR" smtClean="0"/>
              <a:t>‹#›</a:t>
            </a:fld>
            <a:endParaRPr lang="tr-TR"/>
          </a:p>
        </p:txBody>
      </p:sp>
    </p:spTree>
    <p:extLst>
      <p:ext uri="{BB962C8B-B14F-4D97-AF65-F5344CB8AC3E}">
        <p14:creationId xmlns:p14="http://schemas.microsoft.com/office/powerpoint/2010/main" val="3162262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7961D81-30E5-41F2-B5B7-B9B80256C1E4}" type="datetimeFigureOut">
              <a:rPr lang="tr-TR" smtClean="0"/>
              <a:t>13.04.2022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E22BF6-9265-42DE-89A7-D346FA1099FD}" type="slidenum">
              <a:rPr lang="tr-TR" smtClean="0"/>
              <a:t>‹#›</a:t>
            </a:fld>
            <a:endParaRPr lang="tr-TR"/>
          </a:p>
        </p:txBody>
      </p:sp>
    </p:spTree>
    <p:extLst>
      <p:ext uri="{BB962C8B-B14F-4D97-AF65-F5344CB8AC3E}">
        <p14:creationId xmlns:p14="http://schemas.microsoft.com/office/powerpoint/2010/main" val="383241182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7961D81-30E5-41F2-B5B7-B9B80256C1E4}" type="datetimeFigureOut">
              <a:rPr lang="tr-TR" smtClean="0"/>
              <a:t>13.04.2022</a:t>
            </a:fld>
            <a:endParaRPr lang="tr-TR"/>
          </a:p>
        </p:txBody>
      </p:sp>
      <p:sp>
        <p:nvSpPr>
          <p:cNvPr id="5" name="Footer Placeholder 4"/>
          <p:cNvSpPr>
            <a:spLocks noGrp="1"/>
          </p:cNvSpPr>
          <p:nvPr>
            <p:ph type="ftr" sz="quarter" idx="11"/>
          </p:nvPr>
        </p:nvSpPr>
        <p:spPr>
          <a:xfrm>
            <a:off x="680321" y="5936188"/>
            <a:ext cx="6126805" cy="365125"/>
          </a:xfrm>
        </p:spPr>
        <p:txBody>
          <a:bodyPr/>
          <a:lstStyle/>
          <a:p>
            <a:endParaRPr lang="tr-T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9E22BF6-9265-42DE-89A7-D346FA1099FD}" type="slidenum">
              <a:rPr lang="tr-TR" smtClean="0"/>
              <a:t>‹#›</a:t>
            </a:fld>
            <a:endParaRPr lang="tr-TR"/>
          </a:p>
        </p:txBody>
      </p:sp>
    </p:spTree>
    <p:extLst>
      <p:ext uri="{BB962C8B-B14F-4D97-AF65-F5344CB8AC3E}">
        <p14:creationId xmlns:p14="http://schemas.microsoft.com/office/powerpoint/2010/main" val="192687450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7961D81-30E5-41F2-B5B7-B9B80256C1E4}" type="datetimeFigureOut">
              <a:rPr lang="tr-TR" smtClean="0"/>
              <a:t>13.04.2022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E22BF6-9265-42DE-89A7-D346FA1099FD}" type="slidenum">
              <a:rPr lang="tr-TR" smtClean="0"/>
              <a:t>‹#›</a:t>
            </a:fld>
            <a:endParaRPr lang="tr-TR"/>
          </a:p>
        </p:txBody>
      </p:sp>
    </p:spTree>
    <p:extLst>
      <p:ext uri="{BB962C8B-B14F-4D97-AF65-F5344CB8AC3E}">
        <p14:creationId xmlns:p14="http://schemas.microsoft.com/office/powerpoint/2010/main" val="210966061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tr-TR"/>
              <a:t>Asıl başlık stili için tıklatın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7961D81-30E5-41F2-B5B7-B9B80256C1E4}" type="datetimeFigureOut">
              <a:rPr lang="tr-TR" smtClean="0"/>
              <a:t>13.04.2022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729455" y="2869895"/>
            <a:ext cx="1154151" cy="1090789"/>
          </a:xfrm>
        </p:spPr>
        <p:txBody>
          <a:bodyPr/>
          <a:lstStyle/>
          <a:p>
            <a:fld id="{09E22BF6-9265-42DE-89A7-D346FA1099FD}" type="slidenum">
              <a:rPr lang="tr-TR" smtClean="0"/>
              <a:t>‹#›</a:t>
            </a:fld>
            <a:endParaRPr lang="tr-TR"/>
          </a:p>
        </p:txBody>
      </p:sp>
    </p:spTree>
    <p:extLst>
      <p:ext uri="{BB962C8B-B14F-4D97-AF65-F5344CB8AC3E}">
        <p14:creationId xmlns:p14="http://schemas.microsoft.com/office/powerpoint/2010/main" val="26426096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7961D81-30E5-41F2-B5B7-B9B80256C1E4}" type="datetimeFigureOut">
              <a:rPr lang="tr-TR" smtClean="0"/>
              <a:t>13.04.2022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9E22BF6-9265-42DE-89A7-D346FA1099FD}" type="slidenum">
              <a:rPr lang="tr-TR" smtClean="0"/>
              <a:t>‹#›</a:t>
            </a:fld>
            <a:endParaRPr lang="tr-TR"/>
          </a:p>
        </p:txBody>
      </p:sp>
    </p:spTree>
    <p:extLst>
      <p:ext uri="{BB962C8B-B14F-4D97-AF65-F5344CB8AC3E}">
        <p14:creationId xmlns:p14="http://schemas.microsoft.com/office/powerpoint/2010/main" val="330796103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0322" y="3030008"/>
            <a:ext cx="4698355" cy="290617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594123" y="3030008"/>
            <a:ext cx="4700059" cy="290617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7961D81-30E5-41F2-B5B7-B9B80256C1E4}" type="datetimeFigureOut">
              <a:rPr lang="tr-TR" smtClean="0"/>
              <a:t>13.04.2022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9E22BF6-9265-42DE-89A7-D346FA1099FD}" type="slidenum">
              <a:rPr lang="tr-TR" smtClean="0"/>
              <a:t>‹#›</a:t>
            </a:fld>
            <a:endParaRPr lang="tr-TR"/>
          </a:p>
        </p:txBody>
      </p:sp>
    </p:spTree>
    <p:extLst>
      <p:ext uri="{BB962C8B-B14F-4D97-AF65-F5344CB8AC3E}">
        <p14:creationId xmlns:p14="http://schemas.microsoft.com/office/powerpoint/2010/main" val="293380714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97961D81-30E5-41F2-B5B7-B9B80256C1E4}" type="datetimeFigureOut">
              <a:rPr lang="tr-TR" smtClean="0"/>
              <a:t>13.04.2022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9E22BF6-9265-42DE-89A7-D346FA1099FD}" type="slidenum">
              <a:rPr lang="tr-TR" smtClean="0"/>
              <a:t>‹#›</a:t>
            </a:fld>
            <a:endParaRPr lang="tr-TR"/>
          </a:p>
        </p:txBody>
      </p:sp>
    </p:spTree>
    <p:extLst>
      <p:ext uri="{BB962C8B-B14F-4D97-AF65-F5344CB8AC3E}">
        <p14:creationId xmlns:p14="http://schemas.microsoft.com/office/powerpoint/2010/main" val="264911419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7961D81-30E5-41F2-B5B7-B9B80256C1E4}" type="datetimeFigureOut">
              <a:rPr lang="tr-TR" smtClean="0"/>
              <a:t>13.04.2022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9E22BF6-9265-42DE-89A7-D346FA1099FD}" type="slidenum">
              <a:rPr lang="tr-TR" smtClean="0"/>
              <a:t>‹#›</a:t>
            </a:fld>
            <a:endParaRPr lang="tr-TR"/>
          </a:p>
        </p:txBody>
      </p:sp>
    </p:spTree>
    <p:extLst>
      <p:ext uri="{BB962C8B-B14F-4D97-AF65-F5344CB8AC3E}">
        <p14:creationId xmlns:p14="http://schemas.microsoft.com/office/powerpoint/2010/main" val="250774858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97961D81-30E5-41F2-B5B7-B9B80256C1E4}" type="datetimeFigureOut">
              <a:rPr lang="tr-TR" smtClean="0"/>
              <a:t>13.04.2022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9E22BF6-9265-42DE-89A7-D346FA1099FD}" type="slidenum">
              <a:rPr lang="tr-TR" smtClean="0"/>
              <a:t>‹#›</a:t>
            </a:fld>
            <a:endParaRPr lang="tr-TR"/>
          </a:p>
        </p:txBody>
      </p:sp>
    </p:spTree>
    <p:extLst>
      <p:ext uri="{BB962C8B-B14F-4D97-AF65-F5344CB8AC3E}">
        <p14:creationId xmlns:p14="http://schemas.microsoft.com/office/powerpoint/2010/main" val="189144263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97961D81-30E5-41F2-B5B7-B9B80256C1E4}" type="datetimeFigureOut">
              <a:rPr lang="tr-TR" smtClean="0"/>
              <a:t>13.04.2022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9E22BF6-9265-42DE-89A7-D346FA1099FD}" type="slidenum">
              <a:rPr lang="tr-TR" smtClean="0"/>
              <a:t>‹#›</a:t>
            </a:fld>
            <a:endParaRPr lang="tr-TR"/>
          </a:p>
        </p:txBody>
      </p:sp>
    </p:spTree>
    <p:extLst>
      <p:ext uri="{BB962C8B-B14F-4D97-AF65-F5344CB8AC3E}">
        <p14:creationId xmlns:p14="http://schemas.microsoft.com/office/powerpoint/2010/main" val="366215153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7961D81-30E5-41F2-B5B7-B9B80256C1E4}" type="datetimeFigureOut">
              <a:rPr lang="tr-TR" smtClean="0"/>
              <a:t>13.04.2022</a:t>
            </a:fld>
            <a:endParaRPr lang="tr-T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9E22BF6-9265-42DE-89A7-D346FA1099FD}" type="slidenum">
              <a:rPr lang="tr-TR" smtClean="0"/>
              <a:t>‹#›</a:t>
            </a:fld>
            <a:endParaRPr lang="tr-TR"/>
          </a:p>
        </p:txBody>
      </p:sp>
    </p:spTree>
    <p:extLst>
      <p:ext uri="{BB962C8B-B14F-4D97-AF65-F5344CB8AC3E}">
        <p14:creationId xmlns:p14="http://schemas.microsoft.com/office/powerpoint/2010/main" val="232881388"/>
      </p:ext>
    </p:extLst>
  </p:cSld>
  <p:clrMap bg1="dk1" tx1="lt1" bg2="dk2" tx2="lt2" accent1="accent1" accent2="accent2" accent3="accent3" accent4="accent4" accent5="accent5" accent6="accent6" hlink="hlink" folHlink="folHlink"/>
  <p:sldLayoutIdLst>
    <p:sldLayoutId id="2147484590" r:id="rId1"/>
    <p:sldLayoutId id="2147484591" r:id="rId2"/>
    <p:sldLayoutId id="2147484592" r:id="rId3"/>
    <p:sldLayoutId id="2147484593" r:id="rId4"/>
    <p:sldLayoutId id="2147484594" r:id="rId5"/>
    <p:sldLayoutId id="2147484595" r:id="rId6"/>
    <p:sldLayoutId id="2147484596" r:id="rId7"/>
    <p:sldLayoutId id="2147484597" r:id="rId8"/>
    <p:sldLayoutId id="2147484598" r:id="rId9"/>
    <p:sldLayoutId id="2147484599" r:id="rId10"/>
    <p:sldLayoutId id="2147484600" r:id="rId11"/>
    <p:sldLayoutId id="2147484601" r:id="rId12"/>
    <p:sldLayoutId id="2147484602" r:id="rId13"/>
    <p:sldLayoutId id="2147484603" r:id="rId14"/>
    <p:sldLayoutId id="2147484604" r:id="rId15"/>
    <p:sldLayoutId id="2147484605" r:id="rId16"/>
    <p:sldLayoutId id="2147484606" r:id="rId17"/>
  </p:sldLayoutIdLst>
  <p:transition spd="slow">
    <p:wipe/>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yoedu.cumhuriyet.edu.tr/"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mailto:smyo@cumhuriyet.edu.t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etin kutusu 2"/>
          <p:cNvSpPr txBox="1"/>
          <p:nvPr/>
        </p:nvSpPr>
        <p:spPr>
          <a:xfrm>
            <a:off x="689548" y="3627619"/>
            <a:ext cx="8409482" cy="2383436"/>
          </a:xfrm>
          <a:prstGeom prst="rect">
            <a:avLst/>
          </a:prstGeom>
          <a:noFill/>
        </p:spPr>
        <p:txBody>
          <a:bodyPr wrap="square" rtlCol="0">
            <a:spAutoFit/>
          </a:bodyPr>
          <a:lstStyle/>
          <a:p>
            <a:endParaRPr lang="tr-TR" dirty="0"/>
          </a:p>
        </p:txBody>
      </p:sp>
      <p:sp>
        <p:nvSpPr>
          <p:cNvPr id="9" name="Metin kutusu 8"/>
          <p:cNvSpPr txBox="1"/>
          <p:nvPr/>
        </p:nvSpPr>
        <p:spPr>
          <a:xfrm>
            <a:off x="14992" y="3777522"/>
            <a:ext cx="9848536" cy="1077218"/>
          </a:xfrm>
          <a:prstGeom prst="rect">
            <a:avLst/>
          </a:prstGeom>
          <a:solidFill>
            <a:schemeClr val="tx1">
              <a:alpha val="71000"/>
            </a:schemeClr>
          </a:solidFill>
        </p:spPr>
        <p:txBody>
          <a:bodyPr wrap="square" rtlCol="0">
            <a:spAutoFit/>
          </a:bodyPr>
          <a:lstStyle/>
          <a:p>
            <a:r>
              <a:rPr lang="tr-TR" sz="3200" dirty="0">
                <a:solidFill>
                  <a:schemeClr val="bg1"/>
                </a:solidFill>
                <a:latin typeface="Times New Roman" panose="02020603050405020304" pitchFamily="18" charset="0"/>
                <a:cs typeface="Times New Roman" panose="02020603050405020304" pitchFamily="18" charset="0"/>
              </a:rPr>
              <a:t>SİVAS TEKNİK BİLİMLER MESLEK YÜKSEKOKULU </a:t>
            </a:r>
          </a:p>
          <a:p>
            <a:r>
              <a:rPr lang="tr-TR" sz="3200" dirty="0">
                <a:solidFill>
                  <a:schemeClr val="bg1"/>
                </a:solidFill>
                <a:latin typeface="Times New Roman" panose="02020603050405020304" pitchFamily="18" charset="0"/>
                <a:cs typeface="Times New Roman" panose="02020603050405020304" pitchFamily="18" charset="0"/>
              </a:rPr>
              <a:t>BİLGİSAYAR TEKNOLOJİLERİ BÖLÜMÜ</a:t>
            </a: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18" y="436829"/>
            <a:ext cx="2351339" cy="2351339"/>
          </a:xfrm>
          <a:prstGeom prst="rect">
            <a:avLst/>
          </a:prstGeom>
        </p:spPr>
      </p:pic>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9305" y="374351"/>
            <a:ext cx="2413817" cy="2413817"/>
          </a:xfrm>
          <a:prstGeom prst="rect">
            <a:avLst/>
          </a:prstGeom>
        </p:spPr>
      </p:pic>
    </p:spTree>
    <p:extLst>
      <p:ext uri="{BB962C8B-B14F-4D97-AF65-F5344CB8AC3E}">
        <p14:creationId xmlns:p14="http://schemas.microsoft.com/office/powerpoint/2010/main" val="141890301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Unvan 1"/>
          <p:cNvSpPr>
            <a:spLocks noGrp="1"/>
          </p:cNvSpPr>
          <p:nvPr>
            <p:ph type="title"/>
          </p:nvPr>
        </p:nvSpPr>
        <p:spPr>
          <a:xfrm>
            <a:off x="128686" y="610988"/>
            <a:ext cx="10169558" cy="1456267"/>
          </a:xfrm>
        </p:spPr>
        <p:txBody>
          <a:bodyPr>
            <a:normAutofit/>
          </a:bodyPr>
          <a:lstStyle/>
          <a:p>
            <a:r>
              <a:rPr lang="tr-TR" b="1" dirty="0">
                <a:solidFill>
                  <a:srgbClr val="4A9DBA"/>
                </a:solidFill>
                <a:latin typeface="Times New Roman" panose="02020603050405020304" pitchFamily="18" charset="0"/>
                <a:cs typeface="Times New Roman" panose="02020603050405020304" pitchFamily="18" charset="0"/>
              </a:rPr>
              <a:t>Program Dersleri </a:t>
            </a:r>
            <a:endParaRPr lang="tr-TR" dirty="0">
              <a:solidFill>
                <a:srgbClr val="4A9DBA"/>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459" y="676674"/>
            <a:ext cx="1272776" cy="1272776"/>
          </a:xfrm>
          <a:prstGeom prst="rect">
            <a:avLst/>
          </a:prstGeom>
        </p:spPr>
      </p:pic>
      <p:pic>
        <p:nvPicPr>
          <p:cNvPr id="2" name="Resim 1"/>
          <p:cNvPicPr>
            <a:picLocks noChangeAspect="1"/>
          </p:cNvPicPr>
          <p:nvPr/>
        </p:nvPicPr>
        <p:blipFill>
          <a:blip r:embed="rId3"/>
          <a:stretch>
            <a:fillRect/>
          </a:stretch>
        </p:blipFill>
        <p:spPr>
          <a:xfrm>
            <a:off x="0" y="1949451"/>
            <a:ext cx="10448144" cy="4908550"/>
          </a:xfrm>
          <a:prstGeom prst="rect">
            <a:avLst/>
          </a:prstGeom>
        </p:spPr>
      </p:pic>
      <p:sp>
        <p:nvSpPr>
          <p:cNvPr id="8" name="Metin kutusu 7"/>
          <p:cNvSpPr txBox="1"/>
          <p:nvPr/>
        </p:nvSpPr>
        <p:spPr>
          <a:xfrm>
            <a:off x="4332157" y="1128396"/>
            <a:ext cx="5277807" cy="400110"/>
          </a:xfrm>
          <a:prstGeom prst="rect">
            <a:avLst/>
          </a:prstGeom>
          <a:noFill/>
        </p:spPr>
        <p:txBody>
          <a:bodyPr wrap="square" rtlCol="0">
            <a:spAutoFit/>
          </a:bodyPr>
          <a:lstStyle/>
          <a:p>
            <a:r>
              <a:rPr lang="tr-TR" sz="2000" dirty="0">
                <a:solidFill>
                  <a:schemeClr val="bg2">
                    <a:lumMod val="60000"/>
                    <a:lumOff val="40000"/>
                  </a:schemeClr>
                </a:solidFill>
              </a:rPr>
              <a:t>1.Sınıf 2.dönem dersleri:</a:t>
            </a:r>
          </a:p>
        </p:txBody>
      </p:sp>
    </p:spTree>
    <p:extLst>
      <p:ext uri="{BB962C8B-B14F-4D97-AF65-F5344CB8AC3E}">
        <p14:creationId xmlns:p14="http://schemas.microsoft.com/office/powerpoint/2010/main" val="304534861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Unvan 1"/>
          <p:cNvSpPr>
            <a:spLocks noGrp="1"/>
          </p:cNvSpPr>
          <p:nvPr>
            <p:ph type="title"/>
          </p:nvPr>
        </p:nvSpPr>
        <p:spPr>
          <a:xfrm>
            <a:off x="128686" y="610988"/>
            <a:ext cx="10169558" cy="1456267"/>
          </a:xfrm>
        </p:spPr>
        <p:txBody>
          <a:bodyPr>
            <a:normAutofit/>
          </a:bodyPr>
          <a:lstStyle/>
          <a:p>
            <a:r>
              <a:rPr lang="tr-TR" b="1" dirty="0">
                <a:solidFill>
                  <a:srgbClr val="4A9DBA"/>
                </a:solidFill>
                <a:latin typeface="Times New Roman" panose="02020603050405020304" pitchFamily="18" charset="0"/>
                <a:cs typeface="Times New Roman" panose="02020603050405020304" pitchFamily="18" charset="0"/>
              </a:rPr>
              <a:t>Program Dersleri </a:t>
            </a:r>
            <a:endParaRPr lang="tr-TR" dirty="0">
              <a:solidFill>
                <a:srgbClr val="4A9DBA"/>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459" y="676674"/>
            <a:ext cx="1272776" cy="1272776"/>
          </a:xfrm>
          <a:prstGeom prst="rect">
            <a:avLst/>
          </a:prstGeom>
        </p:spPr>
      </p:pic>
      <p:sp>
        <p:nvSpPr>
          <p:cNvPr id="8" name="Metin kutusu 7"/>
          <p:cNvSpPr txBox="1"/>
          <p:nvPr/>
        </p:nvSpPr>
        <p:spPr>
          <a:xfrm>
            <a:off x="4332157" y="1128396"/>
            <a:ext cx="5277807" cy="400110"/>
          </a:xfrm>
          <a:prstGeom prst="rect">
            <a:avLst/>
          </a:prstGeom>
          <a:noFill/>
        </p:spPr>
        <p:txBody>
          <a:bodyPr wrap="square" rtlCol="0">
            <a:spAutoFit/>
          </a:bodyPr>
          <a:lstStyle/>
          <a:p>
            <a:r>
              <a:rPr lang="tr-TR" sz="2000" dirty="0">
                <a:solidFill>
                  <a:schemeClr val="bg2">
                    <a:lumMod val="60000"/>
                    <a:lumOff val="40000"/>
                  </a:schemeClr>
                </a:solidFill>
              </a:rPr>
              <a:t>2.Sınıf 1.dönem dersleri:</a:t>
            </a:r>
          </a:p>
        </p:txBody>
      </p:sp>
      <p:pic>
        <p:nvPicPr>
          <p:cNvPr id="3" name="Resim 2"/>
          <p:cNvPicPr>
            <a:picLocks noChangeAspect="1"/>
          </p:cNvPicPr>
          <p:nvPr/>
        </p:nvPicPr>
        <p:blipFill>
          <a:blip r:embed="rId3"/>
          <a:stretch>
            <a:fillRect/>
          </a:stretch>
        </p:blipFill>
        <p:spPr>
          <a:xfrm>
            <a:off x="0" y="1949450"/>
            <a:ext cx="10433154" cy="4908549"/>
          </a:xfrm>
          <a:prstGeom prst="rect">
            <a:avLst/>
          </a:prstGeom>
        </p:spPr>
      </p:pic>
    </p:spTree>
    <p:extLst>
      <p:ext uri="{BB962C8B-B14F-4D97-AF65-F5344CB8AC3E}">
        <p14:creationId xmlns:p14="http://schemas.microsoft.com/office/powerpoint/2010/main" val="93866617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Unvan 1"/>
          <p:cNvSpPr>
            <a:spLocks noGrp="1"/>
          </p:cNvSpPr>
          <p:nvPr>
            <p:ph type="title"/>
          </p:nvPr>
        </p:nvSpPr>
        <p:spPr>
          <a:xfrm>
            <a:off x="128686" y="610988"/>
            <a:ext cx="10169558" cy="1456267"/>
          </a:xfrm>
        </p:spPr>
        <p:txBody>
          <a:bodyPr>
            <a:normAutofit/>
          </a:bodyPr>
          <a:lstStyle/>
          <a:p>
            <a:r>
              <a:rPr lang="tr-TR" b="1" dirty="0">
                <a:solidFill>
                  <a:srgbClr val="4A9DBA"/>
                </a:solidFill>
                <a:latin typeface="Times New Roman" panose="02020603050405020304" pitchFamily="18" charset="0"/>
                <a:cs typeface="Times New Roman" panose="02020603050405020304" pitchFamily="18" charset="0"/>
              </a:rPr>
              <a:t>Program Dersleri </a:t>
            </a:r>
            <a:endParaRPr lang="tr-TR" dirty="0">
              <a:solidFill>
                <a:srgbClr val="4A9DBA"/>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459" y="676674"/>
            <a:ext cx="1272776" cy="1272776"/>
          </a:xfrm>
          <a:prstGeom prst="rect">
            <a:avLst/>
          </a:prstGeom>
        </p:spPr>
      </p:pic>
      <p:sp>
        <p:nvSpPr>
          <p:cNvPr id="8" name="Metin kutusu 7"/>
          <p:cNvSpPr txBox="1"/>
          <p:nvPr/>
        </p:nvSpPr>
        <p:spPr>
          <a:xfrm>
            <a:off x="4332157" y="1128396"/>
            <a:ext cx="5277807" cy="400110"/>
          </a:xfrm>
          <a:prstGeom prst="rect">
            <a:avLst/>
          </a:prstGeom>
          <a:noFill/>
        </p:spPr>
        <p:txBody>
          <a:bodyPr wrap="square" rtlCol="0">
            <a:spAutoFit/>
          </a:bodyPr>
          <a:lstStyle/>
          <a:p>
            <a:r>
              <a:rPr lang="tr-TR" sz="2000" dirty="0">
                <a:solidFill>
                  <a:schemeClr val="bg2">
                    <a:lumMod val="60000"/>
                    <a:lumOff val="40000"/>
                  </a:schemeClr>
                </a:solidFill>
              </a:rPr>
              <a:t>2.Sınıf 2.dönem dersleri:</a:t>
            </a:r>
          </a:p>
        </p:txBody>
      </p:sp>
      <p:pic>
        <p:nvPicPr>
          <p:cNvPr id="2" name="Resim 1"/>
          <p:cNvPicPr>
            <a:picLocks noChangeAspect="1"/>
          </p:cNvPicPr>
          <p:nvPr/>
        </p:nvPicPr>
        <p:blipFill>
          <a:blip r:embed="rId3"/>
          <a:stretch>
            <a:fillRect/>
          </a:stretch>
        </p:blipFill>
        <p:spPr>
          <a:xfrm>
            <a:off x="0" y="1949450"/>
            <a:ext cx="10433154" cy="4908550"/>
          </a:xfrm>
          <a:prstGeom prst="rect">
            <a:avLst/>
          </a:prstGeom>
        </p:spPr>
      </p:pic>
    </p:spTree>
    <p:extLst>
      <p:ext uri="{BB962C8B-B14F-4D97-AF65-F5344CB8AC3E}">
        <p14:creationId xmlns:p14="http://schemas.microsoft.com/office/powerpoint/2010/main" val="329588047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33389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DERSLİKLER</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6235908" cy="6858000"/>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5908" y="0"/>
            <a:ext cx="5956092" cy="6858000"/>
          </a:xfrm>
          <a:prstGeom prst="rect">
            <a:avLst/>
          </a:prstGeom>
        </p:spPr>
      </p:pic>
    </p:spTree>
    <p:extLst>
      <p:ext uri="{BB962C8B-B14F-4D97-AF65-F5344CB8AC3E}">
        <p14:creationId xmlns:p14="http://schemas.microsoft.com/office/powerpoint/2010/main" val="408081494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058796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129089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292178108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6456410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Unvan 1"/>
          <p:cNvSpPr>
            <a:spLocks noGrp="1"/>
          </p:cNvSpPr>
          <p:nvPr>
            <p:ph type="title"/>
          </p:nvPr>
        </p:nvSpPr>
        <p:spPr>
          <a:xfrm>
            <a:off x="128685" y="610988"/>
            <a:ext cx="10289479" cy="1456267"/>
          </a:xfrm>
        </p:spPr>
        <p:txBody>
          <a:bodyPr>
            <a:normAutofit/>
          </a:bodyPr>
          <a:lstStyle/>
          <a:p>
            <a:r>
              <a:rPr lang="tr-TR" b="1" dirty="0">
                <a:solidFill>
                  <a:srgbClr val="4A9DBA"/>
                </a:solidFill>
                <a:latin typeface="Times New Roman" panose="02020603050405020304" pitchFamily="18" charset="0"/>
                <a:cs typeface="Times New Roman" panose="02020603050405020304" pitchFamily="18" charset="0"/>
              </a:rPr>
              <a:t>İletişim</a:t>
            </a:r>
            <a:endParaRPr lang="tr-TR" dirty="0">
              <a:solidFill>
                <a:srgbClr val="4A9DBA"/>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459" y="676674"/>
            <a:ext cx="1272776" cy="1272776"/>
          </a:xfrm>
          <a:prstGeom prst="rect">
            <a:avLst/>
          </a:prstGeom>
        </p:spPr>
      </p:pic>
      <p:sp>
        <p:nvSpPr>
          <p:cNvPr id="6" name="Metin kutusu 5"/>
          <p:cNvSpPr txBox="1"/>
          <p:nvPr/>
        </p:nvSpPr>
        <p:spPr>
          <a:xfrm>
            <a:off x="119923" y="2323475"/>
            <a:ext cx="11767277" cy="2569934"/>
          </a:xfrm>
          <a:prstGeom prst="rect">
            <a:avLst/>
          </a:prstGeom>
          <a:noFill/>
        </p:spPr>
        <p:txBody>
          <a:bodyPr wrap="square" rtlCol="0">
            <a:spAutoFit/>
          </a:bodyPr>
          <a:lstStyle/>
          <a:p>
            <a:r>
              <a:rPr lang="tr-TR" sz="2300" b="1" dirty="0">
                <a:solidFill>
                  <a:schemeClr val="bg1"/>
                </a:solidFill>
                <a:latin typeface="Times New Roman" panose="02020603050405020304" pitchFamily="18" charset="0"/>
                <a:cs typeface="Times New Roman" panose="02020603050405020304" pitchFamily="18" charset="0"/>
              </a:rPr>
              <a:t>Adres:     </a:t>
            </a:r>
            <a:r>
              <a:rPr lang="tr-TR" sz="2300" dirty="0">
                <a:solidFill>
                  <a:schemeClr val="bg1"/>
                </a:solidFill>
                <a:latin typeface="Times New Roman" panose="02020603050405020304" pitchFamily="18" charset="0"/>
                <a:cs typeface="Times New Roman" panose="02020603050405020304" pitchFamily="18" charset="0"/>
              </a:rPr>
              <a:t>  Sivas</a:t>
            </a:r>
            <a:r>
              <a:rPr lang="tr-TR" sz="2300" b="1" dirty="0">
                <a:solidFill>
                  <a:schemeClr val="bg1"/>
                </a:solidFill>
                <a:latin typeface="Times New Roman" panose="02020603050405020304" pitchFamily="18" charset="0"/>
                <a:cs typeface="Times New Roman" panose="02020603050405020304" pitchFamily="18" charset="0"/>
              </a:rPr>
              <a:t> </a:t>
            </a:r>
            <a:r>
              <a:rPr lang="tr-TR" sz="2300" dirty="0">
                <a:solidFill>
                  <a:schemeClr val="bg1"/>
                </a:solidFill>
                <a:latin typeface="Times New Roman" panose="02020603050405020304" pitchFamily="18" charset="0"/>
                <a:cs typeface="Times New Roman" panose="02020603050405020304" pitchFamily="18" charset="0"/>
              </a:rPr>
              <a:t>Cumhuriyet Üniversitesi Sivas Teknik Bilimler Meslek Yüksekokulu 58140</a:t>
            </a:r>
          </a:p>
          <a:p>
            <a:r>
              <a:rPr lang="tr-TR" sz="2300" b="1" dirty="0">
                <a:solidFill>
                  <a:schemeClr val="bg1"/>
                </a:solidFill>
                <a:latin typeface="Times New Roman" panose="02020603050405020304" pitchFamily="18" charset="0"/>
                <a:cs typeface="Times New Roman" panose="02020603050405020304" pitchFamily="18" charset="0"/>
              </a:rPr>
              <a:t>Tel:</a:t>
            </a:r>
            <a:r>
              <a:rPr lang="tr-TR" sz="2300" dirty="0">
                <a:solidFill>
                  <a:schemeClr val="bg1"/>
                </a:solidFill>
                <a:latin typeface="Times New Roman" panose="02020603050405020304" pitchFamily="18" charset="0"/>
                <a:cs typeface="Times New Roman" panose="02020603050405020304" pitchFamily="18" charset="0"/>
              </a:rPr>
              <a:t>              0 346 2191010-1484 -1507</a:t>
            </a:r>
          </a:p>
          <a:p>
            <a:r>
              <a:rPr lang="tr-TR" sz="2300" b="1" dirty="0" err="1">
                <a:solidFill>
                  <a:schemeClr val="bg1"/>
                </a:solidFill>
                <a:latin typeface="Times New Roman" panose="02020603050405020304" pitchFamily="18" charset="0"/>
                <a:cs typeface="Times New Roman" panose="02020603050405020304" pitchFamily="18" charset="0"/>
              </a:rPr>
              <a:t>Fax</a:t>
            </a:r>
            <a:r>
              <a:rPr lang="tr-TR" sz="2300" b="1" dirty="0">
                <a:solidFill>
                  <a:schemeClr val="bg1"/>
                </a:solidFill>
                <a:latin typeface="Times New Roman" panose="02020603050405020304" pitchFamily="18" charset="0"/>
                <a:cs typeface="Times New Roman" panose="02020603050405020304" pitchFamily="18" charset="0"/>
              </a:rPr>
              <a:t>:</a:t>
            </a:r>
            <a:r>
              <a:rPr lang="tr-TR" sz="2300" dirty="0">
                <a:solidFill>
                  <a:schemeClr val="bg1"/>
                </a:solidFill>
                <a:latin typeface="Times New Roman" panose="02020603050405020304" pitchFamily="18" charset="0"/>
                <a:cs typeface="Times New Roman" panose="02020603050405020304" pitchFamily="18" charset="0"/>
              </a:rPr>
              <a:t>              0 346 2191110  </a:t>
            </a:r>
          </a:p>
          <a:p>
            <a:r>
              <a:rPr lang="tr-TR" sz="2300" dirty="0">
                <a:solidFill>
                  <a:schemeClr val="bg1"/>
                </a:solidFill>
                <a:latin typeface="Times New Roman" panose="02020603050405020304" pitchFamily="18" charset="0"/>
                <a:cs typeface="Times New Roman" panose="02020603050405020304" pitchFamily="18" charset="0"/>
              </a:rPr>
              <a:t> </a:t>
            </a:r>
          </a:p>
          <a:p>
            <a:r>
              <a:rPr lang="tr-TR" sz="2300" b="1" dirty="0">
                <a:solidFill>
                  <a:schemeClr val="bg1"/>
                </a:solidFill>
                <a:latin typeface="Times New Roman" panose="02020603050405020304" pitchFamily="18" charset="0"/>
                <a:cs typeface="Times New Roman" panose="02020603050405020304" pitchFamily="18" charset="0"/>
              </a:rPr>
              <a:t>Web:</a:t>
            </a:r>
            <a:r>
              <a:rPr lang="tr-TR" sz="2300" dirty="0">
                <a:solidFill>
                  <a:schemeClr val="bg1"/>
                </a:solidFill>
                <a:latin typeface="Times New Roman" panose="02020603050405020304" pitchFamily="18" charset="0"/>
                <a:cs typeface="Times New Roman" panose="02020603050405020304" pitchFamily="18" charset="0"/>
              </a:rPr>
              <a:t>            </a:t>
            </a:r>
            <a:r>
              <a:rPr lang="tr-TR" sz="2300" b="1" dirty="0">
                <a:solidFill>
                  <a:schemeClr val="bg1"/>
                </a:solidFill>
                <a:latin typeface="Times New Roman" panose="02020603050405020304" pitchFamily="18" charset="0"/>
                <a:cs typeface="Times New Roman" panose="02020603050405020304" pitchFamily="18" charset="0"/>
                <a:hlinkClick r:id="rId3"/>
              </a:rPr>
              <a:t>http://smyo.cumhuriyet.edu.tr</a:t>
            </a:r>
            <a:endParaRPr lang="tr-TR" sz="2300" dirty="0">
              <a:solidFill>
                <a:schemeClr val="bg1"/>
              </a:solidFill>
              <a:latin typeface="Times New Roman" panose="02020603050405020304" pitchFamily="18" charset="0"/>
              <a:cs typeface="Times New Roman" panose="02020603050405020304" pitchFamily="18" charset="0"/>
            </a:endParaRPr>
          </a:p>
          <a:p>
            <a:r>
              <a:rPr lang="tr-TR" sz="2300" b="1" dirty="0">
                <a:solidFill>
                  <a:schemeClr val="bg1"/>
                </a:solidFill>
                <a:latin typeface="Times New Roman" panose="02020603050405020304" pitchFamily="18" charset="0"/>
                <a:cs typeface="Times New Roman" panose="02020603050405020304" pitchFamily="18" charset="0"/>
              </a:rPr>
              <a:t>E-Posta:</a:t>
            </a:r>
            <a:r>
              <a:rPr lang="tr-TR" sz="2300" dirty="0">
                <a:solidFill>
                  <a:schemeClr val="bg1"/>
                </a:solidFill>
                <a:latin typeface="Times New Roman" panose="02020603050405020304" pitchFamily="18" charset="0"/>
                <a:cs typeface="Times New Roman" panose="02020603050405020304" pitchFamily="18" charset="0"/>
              </a:rPr>
              <a:t>      </a:t>
            </a:r>
            <a:r>
              <a:rPr lang="tr-TR" sz="2300" b="1" dirty="0">
                <a:solidFill>
                  <a:schemeClr val="bg1"/>
                </a:solidFill>
                <a:latin typeface="Times New Roman" panose="02020603050405020304" pitchFamily="18" charset="0"/>
                <a:cs typeface="Times New Roman" panose="02020603050405020304" pitchFamily="18" charset="0"/>
                <a:hlinkClick r:id="rId4"/>
              </a:rPr>
              <a:t>smyo@cumhuriyet.edu.tr</a:t>
            </a:r>
          </a:p>
          <a:p>
            <a:r>
              <a:rPr lang="tr-TR" sz="2300" b="1" dirty="0">
                <a:solidFill>
                  <a:schemeClr val="bg1"/>
                </a:solidFill>
                <a:latin typeface="Times New Roman" panose="02020603050405020304" pitchFamily="18" charset="0"/>
                <a:cs typeface="Times New Roman" panose="02020603050405020304" pitchFamily="18" charset="0"/>
              </a:rPr>
              <a:t>Bilgisayar Teknolojileri Bölümü: </a:t>
            </a:r>
            <a:r>
              <a:rPr lang="tr-TR" sz="2300" b="1" dirty="0">
                <a:solidFill>
                  <a:schemeClr val="bg1"/>
                </a:solidFill>
                <a:latin typeface="Times New Roman" panose="02020603050405020304" pitchFamily="18" charset="0"/>
                <a:cs typeface="Times New Roman" panose="02020603050405020304" pitchFamily="18" charset="0"/>
                <a:hlinkClick r:id="rId3"/>
              </a:rPr>
              <a:t>http://smyoedu.cumhuriyet.edu.tr</a:t>
            </a:r>
            <a:endParaRPr lang="tr-TR" sz="23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189666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Metin kutusu 3"/>
          <p:cNvSpPr txBox="1"/>
          <p:nvPr/>
        </p:nvSpPr>
        <p:spPr>
          <a:xfrm>
            <a:off x="89940" y="2533338"/>
            <a:ext cx="11992131" cy="4170372"/>
          </a:xfrm>
          <a:prstGeom prst="rect">
            <a:avLst/>
          </a:prstGeom>
          <a:noFill/>
        </p:spPr>
        <p:txBody>
          <a:bodyPr wrap="square" rtlCol="0">
            <a:spAutoFit/>
          </a:bodyPr>
          <a:lstStyle/>
          <a:p>
            <a:r>
              <a:rPr lang="tr-TR" sz="2800" b="1" dirty="0">
                <a:solidFill>
                  <a:schemeClr val="bg1"/>
                </a:solidFill>
                <a:latin typeface="Times New Roman" panose="02020603050405020304" pitchFamily="18" charset="0"/>
                <a:cs typeface="Times New Roman" panose="02020603050405020304" pitchFamily="18" charset="0"/>
              </a:rPr>
              <a:t>KURULUŞ:</a:t>
            </a:r>
            <a:r>
              <a:rPr lang="tr-TR" sz="2800" dirty="0">
                <a:solidFill>
                  <a:schemeClr val="bg1"/>
                </a:solidFill>
                <a:latin typeface="Times New Roman" panose="02020603050405020304" pitchFamily="18" charset="0"/>
                <a:cs typeface="Times New Roman" panose="02020603050405020304" pitchFamily="18" charset="0"/>
              </a:rPr>
              <a:t> </a:t>
            </a:r>
            <a:r>
              <a:rPr lang="tr-TR" sz="2500" dirty="0">
                <a:solidFill>
                  <a:schemeClr val="bg1"/>
                </a:solidFill>
                <a:latin typeface="Times New Roman" panose="02020603050405020304" pitchFamily="18" charset="0"/>
                <a:cs typeface="Times New Roman" panose="02020603050405020304" pitchFamily="18" charset="0"/>
              </a:rPr>
              <a:t>Üniversitemiz  bünyesinde STBMYO 1996 yılında kurulmuş aktif olarak halen açıktır.</a:t>
            </a:r>
          </a:p>
          <a:p>
            <a:r>
              <a:rPr lang="tr-TR" sz="2800" b="1" dirty="0">
                <a:solidFill>
                  <a:schemeClr val="bg1"/>
                </a:solidFill>
                <a:latin typeface="Times New Roman" panose="02020603050405020304" pitchFamily="18" charset="0"/>
                <a:cs typeface="Times New Roman" panose="02020603050405020304" pitchFamily="18" charset="0"/>
              </a:rPr>
              <a:t>KAZANILAN DERECE: </a:t>
            </a:r>
            <a:r>
              <a:rPr lang="tr-TR" sz="2500" dirty="0" err="1">
                <a:solidFill>
                  <a:schemeClr val="bg1"/>
                </a:solidFill>
                <a:latin typeface="Times New Roman" panose="02020603050405020304" pitchFamily="18" charset="0"/>
                <a:cs typeface="Times New Roman" panose="02020603050405020304" pitchFamily="18" charset="0"/>
              </a:rPr>
              <a:t>Önlisans</a:t>
            </a:r>
            <a:endParaRPr lang="tr-TR" sz="2500" dirty="0">
              <a:solidFill>
                <a:schemeClr val="bg1"/>
              </a:solidFill>
              <a:latin typeface="Times New Roman" panose="02020603050405020304" pitchFamily="18" charset="0"/>
              <a:cs typeface="Times New Roman" panose="02020603050405020304" pitchFamily="18" charset="0"/>
            </a:endParaRPr>
          </a:p>
          <a:p>
            <a:r>
              <a:rPr lang="tr-TR" sz="2800" b="1" dirty="0">
                <a:solidFill>
                  <a:schemeClr val="bg1"/>
                </a:solidFill>
                <a:latin typeface="Times New Roman" panose="02020603050405020304" pitchFamily="18" charset="0"/>
                <a:cs typeface="Times New Roman" panose="02020603050405020304" pitchFamily="18" charset="0"/>
              </a:rPr>
              <a:t>KABUL KOŞULLARI:</a:t>
            </a:r>
            <a:r>
              <a:rPr lang="tr-TR" sz="2800" dirty="0">
                <a:solidFill>
                  <a:schemeClr val="bg1"/>
                </a:solidFill>
                <a:latin typeface="Times New Roman" panose="02020603050405020304" pitchFamily="18" charset="0"/>
                <a:cs typeface="Times New Roman" panose="02020603050405020304" pitchFamily="18" charset="0"/>
              </a:rPr>
              <a:t> </a:t>
            </a:r>
            <a:r>
              <a:rPr lang="tr-TR" sz="2500" dirty="0">
                <a:solidFill>
                  <a:schemeClr val="bg1"/>
                </a:solidFill>
                <a:latin typeface="Times New Roman" panose="02020603050405020304" pitchFamily="18" charset="0"/>
                <a:cs typeface="Times New Roman" panose="02020603050405020304" pitchFamily="18" charset="0"/>
              </a:rPr>
              <a:t>Lise Mezunu olmak , ÖSYM  sınavı TYT puan yeterliliğine  göre alınmaktadır.</a:t>
            </a:r>
          </a:p>
          <a:p>
            <a:r>
              <a:rPr lang="tr-TR" sz="2800" b="1" dirty="0">
                <a:solidFill>
                  <a:schemeClr val="bg1"/>
                </a:solidFill>
                <a:latin typeface="Times New Roman" panose="02020603050405020304" pitchFamily="18" charset="0"/>
                <a:cs typeface="Times New Roman" panose="02020603050405020304" pitchFamily="18" charset="0"/>
              </a:rPr>
              <a:t>MEZUNİYET  KOŞULLARI: </a:t>
            </a:r>
            <a:r>
              <a:rPr lang="tr-TR" sz="2500" dirty="0">
                <a:solidFill>
                  <a:schemeClr val="bg1"/>
                </a:solidFill>
                <a:latin typeface="Times New Roman" panose="02020603050405020304" pitchFamily="18" charset="0"/>
                <a:cs typeface="Times New Roman" panose="02020603050405020304" pitchFamily="18" charset="0"/>
              </a:rPr>
              <a:t>Bir öğrencinin genel not ortalaması (GNO) en az 2.00/4.00 olmalı ve hiçbir başarısız notu olmaması gerekir.</a:t>
            </a:r>
          </a:p>
          <a:p>
            <a:r>
              <a:rPr lang="tr-TR" sz="2800" b="1" dirty="0">
                <a:solidFill>
                  <a:schemeClr val="bg1"/>
                </a:solidFill>
                <a:latin typeface="Times New Roman" panose="02020603050405020304" pitchFamily="18" charset="0"/>
                <a:cs typeface="Times New Roman" panose="02020603050405020304" pitchFamily="18" charset="0"/>
              </a:rPr>
              <a:t>ÖLÇME VE DEĞERLENDİRME: </a:t>
            </a:r>
            <a:r>
              <a:rPr lang="tr-TR" sz="2500" dirty="0">
                <a:solidFill>
                  <a:schemeClr val="bg1"/>
                </a:solidFill>
                <a:latin typeface="Times New Roman" panose="02020603050405020304" pitchFamily="18" charset="0"/>
                <a:cs typeface="Times New Roman" panose="02020603050405020304" pitchFamily="18" charset="0"/>
              </a:rPr>
              <a:t>vize-final </a:t>
            </a:r>
            <a:r>
              <a:rPr lang="tr-TR" sz="2500" dirty="0" err="1">
                <a:solidFill>
                  <a:schemeClr val="bg1"/>
                </a:solidFill>
                <a:latin typeface="Times New Roman" panose="02020603050405020304" pitchFamily="18" charset="0"/>
                <a:cs typeface="Times New Roman" panose="02020603050405020304" pitchFamily="18" charset="0"/>
              </a:rPr>
              <a:t>sınavları,uygulama</a:t>
            </a:r>
            <a:r>
              <a:rPr lang="tr-TR" sz="2500" dirty="0">
                <a:solidFill>
                  <a:schemeClr val="bg1"/>
                </a:solidFill>
                <a:latin typeface="Times New Roman" panose="02020603050405020304" pitchFamily="18" charset="0"/>
                <a:cs typeface="Times New Roman" panose="02020603050405020304" pitchFamily="18" charset="0"/>
              </a:rPr>
              <a:t> sınavları-ödevlendirme.</a:t>
            </a:r>
          </a:p>
          <a:p>
            <a:r>
              <a:rPr lang="tr-TR" sz="2500" b="1" dirty="0">
                <a:solidFill>
                  <a:schemeClr val="bg1"/>
                </a:solidFill>
                <a:latin typeface="Times New Roman" panose="02020603050405020304" pitchFamily="18" charset="0"/>
                <a:cs typeface="Times New Roman" panose="02020603050405020304" pitchFamily="18" charset="0"/>
              </a:rPr>
              <a:t>DERSLİK SAYISI:</a:t>
            </a:r>
            <a:r>
              <a:rPr lang="tr-TR" sz="2500" dirty="0">
                <a:solidFill>
                  <a:schemeClr val="bg1"/>
                </a:solidFill>
                <a:latin typeface="Times New Roman" panose="02020603050405020304" pitchFamily="18" charset="0"/>
                <a:cs typeface="Times New Roman" panose="02020603050405020304" pitchFamily="18" charset="0"/>
              </a:rPr>
              <a:t>4</a:t>
            </a:r>
            <a:endParaRPr lang="tr-TR" sz="2500" dirty="0"/>
          </a:p>
        </p:txBody>
      </p:sp>
      <p:sp>
        <p:nvSpPr>
          <p:cNvPr id="5" name="Unvan 1"/>
          <p:cNvSpPr>
            <a:spLocks noGrp="1"/>
          </p:cNvSpPr>
          <p:nvPr>
            <p:ph type="title"/>
          </p:nvPr>
        </p:nvSpPr>
        <p:spPr>
          <a:xfrm>
            <a:off x="128686" y="610988"/>
            <a:ext cx="10169558" cy="1456267"/>
          </a:xfrm>
        </p:spPr>
        <p:txBody>
          <a:bodyPr>
            <a:normAutofit/>
          </a:bodyPr>
          <a:lstStyle/>
          <a:p>
            <a:r>
              <a:rPr lang="tr-TR" b="1" dirty="0">
                <a:solidFill>
                  <a:srgbClr val="4A9DBA"/>
                </a:solidFill>
                <a:latin typeface="Times New Roman" panose="02020603050405020304" pitchFamily="18" charset="0"/>
                <a:cs typeface="Times New Roman" panose="02020603050405020304" pitchFamily="18" charset="0"/>
              </a:rPr>
              <a:t>Program Hakkında Genel Bilgiler </a:t>
            </a:r>
            <a:endParaRPr lang="tr-TR" dirty="0">
              <a:solidFill>
                <a:srgbClr val="4A9DBA"/>
              </a:solidFill>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459" y="676674"/>
            <a:ext cx="1272776" cy="1272776"/>
          </a:xfrm>
          <a:prstGeom prst="rect">
            <a:avLst/>
          </a:prstGeom>
        </p:spPr>
      </p:pic>
    </p:spTree>
    <p:extLst>
      <p:ext uri="{BB962C8B-B14F-4D97-AF65-F5344CB8AC3E}">
        <p14:creationId xmlns:p14="http://schemas.microsoft.com/office/powerpoint/2010/main" val="310397171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8686" y="610988"/>
            <a:ext cx="10169558" cy="1456267"/>
          </a:xfrm>
        </p:spPr>
        <p:txBody>
          <a:bodyPr>
            <a:normAutofit/>
          </a:bodyPr>
          <a:lstStyle/>
          <a:p>
            <a:r>
              <a:rPr lang="tr-TR" b="1" dirty="0">
                <a:solidFill>
                  <a:srgbClr val="4A9DBA"/>
                </a:solidFill>
                <a:latin typeface="Times New Roman" panose="02020603050405020304" pitchFamily="18" charset="0"/>
                <a:cs typeface="Times New Roman" panose="02020603050405020304" pitchFamily="18" charset="0"/>
              </a:rPr>
              <a:t>Program Amacı </a:t>
            </a:r>
            <a:endParaRPr lang="tr-TR" dirty="0">
              <a:solidFill>
                <a:srgbClr val="4A9DBA"/>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293577" y="2614742"/>
            <a:ext cx="11563643" cy="3785652"/>
          </a:xfrm>
          <a:prstGeom prst="rect">
            <a:avLst/>
          </a:prstGeom>
          <a:noFill/>
        </p:spPr>
        <p:txBody>
          <a:bodyPr wrap="square" rtlCol="0">
            <a:spAutoFit/>
          </a:bodyPr>
          <a:lstStyle/>
          <a:p>
            <a:pPr algn="just"/>
            <a:r>
              <a:rPr lang="tr-TR" sz="2400" b="1" dirty="0">
                <a:solidFill>
                  <a:schemeClr val="bg1"/>
                </a:solidFill>
                <a:latin typeface="Times New Roman" panose="02020603050405020304" pitchFamily="18" charset="0"/>
                <a:cs typeface="Times New Roman" panose="02020603050405020304" pitchFamily="18" charset="0"/>
              </a:rPr>
              <a:t>Programımız:</a:t>
            </a:r>
            <a:r>
              <a:rPr lang="tr-TR" sz="2400" dirty="0">
                <a:solidFill>
                  <a:schemeClr val="bg1"/>
                </a:solidFill>
                <a:latin typeface="Times New Roman" panose="02020603050405020304" pitchFamily="18" charset="0"/>
                <a:cs typeface="Times New Roman" panose="02020603050405020304" pitchFamily="18" charset="0"/>
              </a:rPr>
              <a:t> Bilgisayar Teknolojileri ve Programlama, bilgisayar kullanımı, yazılım geliştirme (</a:t>
            </a:r>
            <a:r>
              <a:rPr lang="tr-TR" sz="2400" dirty="0" err="1">
                <a:solidFill>
                  <a:schemeClr val="bg1"/>
                </a:solidFill>
                <a:latin typeface="Times New Roman" panose="02020603050405020304" pitchFamily="18" charset="0"/>
                <a:cs typeface="Times New Roman" panose="02020603050405020304" pitchFamily="18" charset="0"/>
              </a:rPr>
              <a:t>local</a:t>
            </a:r>
            <a:r>
              <a:rPr lang="tr-TR" sz="2400" dirty="0">
                <a:solidFill>
                  <a:schemeClr val="bg1"/>
                </a:solidFill>
                <a:latin typeface="Times New Roman" panose="02020603050405020304" pitchFamily="18" charset="0"/>
                <a:cs typeface="Times New Roman" panose="02020603050405020304" pitchFamily="18" charset="0"/>
              </a:rPr>
              <a:t>, İntranet veya İnternet ortamlarında), donanım, bakım-onarım, bilgisayar ağlarının kurulumu ve yönetimi ile ilgili bir bölümdür. Yeni bin yılda bilgi toplumu olma yolundaki ülkemizde, büyük gereksinim duyulan bir alanda meslek edindirmek amacıyla açılan bu bölüm, programında bilgisayar donanım ve yazılım teknolojileri üzerine kurulu dersleri bulundurur. Mezunlar başta sanayi kuruluşları olmak üzere yazılım firmaları, bilgisayar satış ve teknik destek firmaları, bankalar, sigorta şirketleri, ticari kuruluşlar, İnternet servis sağlayıcıları, İnternet yayıncılık şirketleri, radyo-televizyon şirketleri, araştırma şirketleri, borsalar, ulaştırma, eğitim, lojistik firmaları ve hizmet sektöründe yer alan kamu kurum ve kuruluşlarında geniş iş imkânına sahiptirler.  </a:t>
            </a:r>
            <a:endParaRPr lang="tr-TR" sz="3200" dirty="0">
              <a:solidFill>
                <a:schemeClr val="bg1"/>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459" y="676674"/>
            <a:ext cx="1272776" cy="1272776"/>
          </a:xfrm>
          <a:prstGeom prst="rect">
            <a:avLst/>
          </a:prstGeom>
        </p:spPr>
      </p:pic>
    </p:spTree>
    <p:extLst>
      <p:ext uri="{BB962C8B-B14F-4D97-AF65-F5344CB8AC3E}">
        <p14:creationId xmlns:p14="http://schemas.microsoft.com/office/powerpoint/2010/main" val="55107144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8685" y="610988"/>
            <a:ext cx="10289479" cy="1456267"/>
          </a:xfrm>
        </p:spPr>
        <p:txBody>
          <a:bodyPr>
            <a:normAutofit/>
          </a:bodyPr>
          <a:lstStyle/>
          <a:p>
            <a:r>
              <a:rPr lang="tr-TR" b="1" dirty="0">
                <a:solidFill>
                  <a:srgbClr val="4A9DBA"/>
                </a:solidFill>
                <a:latin typeface="Times New Roman" panose="02020603050405020304" pitchFamily="18" charset="0"/>
                <a:cs typeface="Times New Roman" panose="02020603050405020304" pitchFamily="18" charset="0"/>
              </a:rPr>
              <a:t>Programımızdan Dikey Geçiş Yapılabilecek Lisans Programları</a:t>
            </a:r>
            <a:endParaRPr lang="tr-TR" dirty="0">
              <a:solidFill>
                <a:srgbClr val="4A9DBA"/>
              </a:solidFill>
              <a:latin typeface="Times New Roman" panose="02020603050405020304" pitchFamily="18" charset="0"/>
              <a:cs typeface="Times New Roman" panose="02020603050405020304" pitchFamily="18" charset="0"/>
            </a:endParaRPr>
          </a:p>
        </p:txBody>
      </p:sp>
      <p:sp>
        <p:nvSpPr>
          <p:cNvPr id="4" name="Metin kutusu 3"/>
          <p:cNvSpPr txBox="1"/>
          <p:nvPr/>
        </p:nvSpPr>
        <p:spPr>
          <a:xfrm>
            <a:off x="248607" y="2015135"/>
            <a:ext cx="11704319" cy="5170646"/>
          </a:xfrm>
          <a:prstGeom prst="rect">
            <a:avLst/>
          </a:prstGeom>
          <a:noFill/>
        </p:spPr>
        <p:txBody>
          <a:bodyPr wrap="square" rtlCol="0">
            <a:spAutoFit/>
          </a:bodyPr>
          <a:lstStyle/>
          <a:p>
            <a:r>
              <a:rPr lang="tr-TR" dirty="0">
                <a:solidFill>
                  <a:schemeClr val="bg1"/>
                </a:solidFill>
              </a:rPr>
              <a:t>Bilgisayar Bilimleri</a:t>
            </a:r>
          </a:p>
          <a:p>
            <a:r>
              <a:rPr lang="tr-TR" dirty="0">
                <a:solidFill>
                  <a:schemeClr val="bg1"/>
                </a:solidFill>
              </a:rPr>
              <a:t>Bilgisayar Mühendisliği</a:t>
            </a:r>
          </a:p>
          <a:p>
            <a:r>
              <a:rPr lang="tr-TR" dirty="0">
                <a:solidFill>
                  <a:schemeClr val="bg1"/>
                </a:solidFill>
              </a:rPr>
              <a:t>Bilgisayar Öğretmenliği</a:t>
            </a:r>
          </a:p>
          <a:p>
            <a:r>
              <a:rPr lang="tr-TR" dirty="0">
                <a:solidFill>
                  <a:schemeClr val="bg1"/>
                </a:solidFill>
              </a:rPr>
              <a:t>Bilgisayar Sistemleri Öğretmenliği</a:t>
            </a:r>
          </a:p>
          <a:p>
            <a:r>
              <a:rPr lang="tr-TR" dirty="0">
                <a:solidFill>
                  <a:schemeClr val="bg1"/>
                </a:solidFill>
              </a:rPr>
              <a:t>Bilgisayar Teknolojileri ve Bilişim Sistemleri</a:t>
            </a:r>
          </a:p>
          <a:p>
            <a:r>
              <a:rPr lang="tr-TR" dirty="0">
                <a:solidFill>
                  <a:schemeClr val="bg1"/>
                </a:solidFill>
              </a:rPr>
              <a:t>Bilgisayar ve Enformasyon Sistemleri</a:t>
            </a:r>
          </a:p>
          <a:p>
            <a:r>
              <a:rPr lang="tr-TR" dirty="0">
                <a:solidFill>
                  <a:schemeClr val="bg1"/>
                </a:solidFill>
              </a:rPr>
              <a:t>Bilgisayar ve Enformatik Bilişim Sistemleri Mühendisliği</a:t>
            </a:r>
          </a:p>
          <a:p>
            <a:r>
              <a:rPr lang="tr-TR" dirty="0">
                <a:solidFill>
                  <a:schemeClr val="bg1"/>
                </a:solidFill>
              </a:rPr>
              <a:t>Bilişim Sistemleri ve Teknoloji</a:t>
            </a:r>
          </a:p>
          <a:p>
            <a:r>
              <a:rPr lang="tr-TR" dirty="0">
                <a:solidFill>
                  <a:schemeClr val="bg1"/>
                </a:solidFill>
              </a:rPr>
              <a:t>Matematik-Bilgisayar</a:t>
            </a:r>
          </a:p>
          <a:p>
            <a:r>
              <a:rPr lang="tr-TR" dirty="0">
                <a:solidFill>
                  <a:schemeClr val="bg1"/>
                </a:solidFill>
              </a:rPr>
              <a:t>Fizik</a:t>
            </a:r>
          </a:p>
          <a:p>
            <a:r>
              <a:rPr lang="tr-TR" dirty="0">
                <a:solidFill>
                  <a:schemeClr val="bg1"/>
                </a:solidFill>
              </a:rPr>
              <a:t>İstatistik</a:t>
            </a:r>
          </a:p>
          <a:p>
            <a:r>
              <a:rPr lang="tr-TR" dirty="0">
                <a:solidFill>
                  <a:schemeClr val="bg1"/>
                </a:solidFill>
              </a:rPr>
              <a:t>İstatistik ve Bilgisayar Bilimleri</a:t>
            </a:r>
          </a:p>
          <a:p>
            <a:r>
              <a:rPr lang="tr-TR" dirty="0">
                <a:solidFill>
                  <a:schemeClr val="bg1"/>
                </a:solidFill>
              </a:rPr>
              <a:t>Elektronik ve Bilgisayar Öğretmenliği</a:t>
            </a:r>
          </a:p>
          <a:p>
            <a:r>
              <a:rPr lang="tr-TR" dirty="0">
                <a:solidFill>
                  <a:schemeClr val="bg1"/>
                </a:solidFill>
              </a:rPr>
              <a:t>Meteoroloji Mühendisliği</a:t>
            </a:r>
          </a:p>
          <a:p>
            <a:r>
              <a:rPr lang="tr-TR" dirty="0">
                <a:solidFill>
                  <a:schemeClr val="bg1"/>
                </a:solidFill>
              </a:rPr>
              <a:t>Uygulamalı Matematik ve Bilgisayar</a:t>
            </a:r>
          </a:p>
          <a:p>
            <a:r>
              <a:rPr lang="tr-TR" dirty="0">
                <a:solidFill>
                  <a:schemeClr val="bg1"/>
                </a:solidFill>
              </a:rPr>
              <a:t>Uzay Mühendisliği</a:t>
            </a:r>
          </a:p>
          <a:p>
            <a:r>
              <a:rPr lang="tr-TR" dirty="0">
                <a:solidFill>
                  <a:schemeClr val="bg1"/>
                </a:solidFill>
              </a:rPr>
              <a:t>Yazılım Mühendisliği  </a:t>
            </a:r>
          </a:p>
          <a:p>
            <a:pPr algn="just"/>
            <a:endParaRPr lang="tr-TR" sz="2400" dirty="0">
              <a:solidFill>
                <a:schemeClr val="bg1"/>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459" y="676674"/>
            <a:ext cx="1272776" cy="1272776"/>
          </a:xfrm>
          <a:prstGeom prst="rect">
            <a:avLst/>
          </a:prstGeom>
        </p:spPr>
      </p:pic>
    </p:spTree>
    <p:extLst>
      <p:ext uri="{BB962C8B-B14F-4D97-AF65-F5344CB8AC3E}">
        <p14:creationId xmlns:p14="http://schemas.microsoft.com/office/powerpoint/2010/main" val="412313989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Unvan 1"/>
          <p:cNvSpPr>
            <a:spLocks noGrp="1"/>
          </p:cNvSpPr>
          <p:nvPr>
            <p:ph type="title"/>
          </p:nvPr>
        </p:nvSpPr>
        <p:spPr>
          <a:xfrm>
            <a:off x="128685" y="610988"/>
            <a:ext cx="10289479" cy="1456267"/>
          </a:xfrm>
        </p:spPr>
        <p:txBody>
          <a:bodyPr>
            <a:normAutofit/>
          </a:bodyPr>
          <a:lstStyle/>
          <a:p>
            <a:r>
              <a:rPr lang="tr-TR" b="1" dirty="0">
                <a:solidFill>
                  <a:srgbClr val="4A9DBA"/>
                </a:solidFill>
                <a:latin typeface="Times New Roman" panose="02020603050405020304" pitchFamily="18" charset="0"/>
                <a:cs typeface="Times New Roman" panose="02020603050405020304" pitchFamily="18" charset="0"/>
              </a:rPr>
              <a:t>Akademik Kadro</a:t>
            </a:r>
            <a:endParaRPr lang="tr-TR" dirty="0">
              <a:solidFill>
                <a:srgbClr val="4A9DBA"/>
              </a:solidFill>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459" y="676674"/>
            <a:ext cx="1272776" cy="1272776"/>
          </a:xfrm>
          <a:prstGeom prst="rect">
            <a:avLst/>
          </a:prstGeom>
        </p:spPr>
      </p:pic>
      <p:sp>
        <p:nvSpPr>
          <p:cNvPr id="8" name="Metin kutusu 7"/>
          <p:cNvSpPr txBox="1"/>
          <p:nvPr/>
        </p:nvSpPr>
        <p:spPr>
          <a:xfrm>
            <a:off x="524656" y="2698230"/>
            <a:ext cx="10852878" cy="3539430"/>
          </a:xfrm>
          <a:prstGeom prst="rect">
            <a:avLst/>
          </a:prstGeom>
          <a:noFill/>
        </p:spPr>
        <p:txBody>
          <a:bodyPr wrap="square" rtlCol="0">
            <a:spAutoFit/>
          </a:bodyPr>
          <a:lstStyle/>
          <a:p>
            <a:r>
              <a:rPr lang="tr-TR" sz="3200" dirty="0">
                <a:solidFill>
                  <a:schemeClr val="bg1"/>
                </a:solidFill>
                <a:latin typeface="Times New Roman" panose="02020603050405020304" pitchFamily="18" charset="0"/>
                <a:cs typeface="Times New Roman" panose="02020603050405020304" pitchFamily="18" charset="0"/>
              </a:rPr>
              <a:t>Bilgisayar Teknoloji Bölümü</a:t>
            </a:r>
          </a:p>
          <a:p>
            <a:endParaRPr lang="tr-TR" sz="3200" dirty="0">
              <a:solidFill>
                <a:schemeClr val="bg1"/>
              </a:solidFill>
              <a:latin typeface="Times New Roman" panose="02020603050405020304" pitchFamily="18" charset="0"/>
              <a:cs typeface="Times New Roman" panose="02020603050405020304" pitchFamily="18" charset="0"/>
            </a:endParaRPr>
          </a:p>
          <a:p>
            <a:endParaRPr lang="tr-TR" sz="32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tr-TR" sz="3200" dirty="0" err="1">
                <a:solidFill>
                  <a:schemeClr val="bg1"/>
                </a:solidFill>
                <a:latin typeface="Times New Roman" panose="02020603050405020304" pitchFamily="18" charset="0"/>
                <a:cs typeface="Times New Roman" panose="02020603050405020304" pitchFamily="18" charset="0"/>
              </a:rPr>
              <a:t>Dr.Öğr</a:t>
            </a:r>
            <a:r>
              <a:rPr lang="tr-TR" sz="3200" dirty="0">
                <a:solidFill>
                  <a:schemeClr val="bg1"/>
                </a:solidFill>
                <a:latin typeface="Times New Roman" panose="02020603050405020304" pitchFamily="18" charset="0"/>
                <a:cs typeface="Times New Roman" panose="02020603050405020304" pitchFamily="18" charset="0"/>
              </a:rPr>
              <a:t>. Üyesi Volkan GÖREKE</a:t>
            </a:r>
          </a:p>
          <a:p>
            <a:pPr marL="457200" indent="-457200">
              <a:buFont typeface="Arial" panose="020B0604020202020204" pitchFamily="34" charset="0"/>
              <a:buChar char="•"/>
            </a:pPr>
            <a:r>
              <a:rPr lang="tr-TR" sz="3200" dirty="0">
                <a:solidFill>
                  <a:schemeClr val="bg1"/>
                </a:solidFill>
                <a:latin typeface="Times New Roman" panose="02020603050405020304" pitchFamily="18" charset="0"/>
                <a:cs typeface="Times New Roman" panose="02020603050405020304" pitchFamily="18" charset="0"/>
              </a:rPr>
              <a:t>Öğretim Görevlisi Hasan Hüseyin BAŞ (BÖLÜM BAŞKANI)</a:t>
            </a:r>
          </a:p>
          <a:p>
            <a:pPr marL="457200" indent="-457200">
              <a:buFont typeface="Arial" panose="020B0604020202020204" pitchFamily="34" charset="0"/>
              <a:buChar char="•"/>
            </a:pPr>
            <a:r>
              <a:rPr lang="tr-TR" sz="3200" dirty="0">
                <a:solidFill>
                  <a:schemeClr val="bg1"/>
                </a:solidFill>
                <a:latin typeface="Times New Roman" panose="02020603050405020304" pitchFamily="18" charset="0"/>
                <a:cs typeface="Times New Roman" panose="02020603050405020304" pitchFamily="18" charset="0"/>
              </a:rPr>
              <a:t>Öğretim Görevlisi Serap BEĞDAŞ</a:t>
            </a:r>
          </a:p>
          <a:p>
            <a:pPr marL="457200" indent="-457200">
              <a:buFont typeface="Arial" panose="020B0604020202020204" pitchFamily="34" charset="0"/>
              <a:buChar char="•"/>
            </a:pPr>
            <a:endParaRPr lang="tr-T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58188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4A9DBA"/>
                </a:solidFill>
              </a:rPr>
              <a:t>Öğrenci İstatistikleri</a:t>
            </a:r>
          </a:p>
        </p:txBody>
      </p:sp>
      <p:pic>
        <p:nvPicPr>
          <p:cNvPr id="4" name="İçerik Yer Tutucusu 3"/>
          <p:cNvPicPr>
            <a:picLocks noGrp="1" noChangeAspect="1"/>
          </p:cNvPicPr>
          <p:nvPr>
            <p:ph idx="1"/>
          </p:nvPr>
        </p:nvPicPr>
        <p:blipFill>
          <a:blip r:embed="rId2"/>
          <a:stretch>
            <a:fillRect/>
          </a:stretch>
        </p:blipFill>
        <p:spPr>
          <a:xfrm>
            <a:off x="5792130" y="2500294"/>
            <a:ext cx="4502052" cy="1562037"/>
          </a:xfrm>
          <a:prstGeom prst="rect">
            <a:avLst/>
          </a:prstGeom>
        </p:spPr>
      </p:pic>
      <p:pic>
        <p:nvPicPr>
          <p:cNvPr id="5" name="Resim 4"/>
          <p:cNvPicPr>
            <a:picLocks noChangeAspect="1"/>
          </p:cNvPicPr>
          <p:nvPr/>
        </p:nvPicPr>
        <p:blipFill>
          <a:blip r:embed="rId3"/>
          <a:stretch>
            <a:fillRect/>
          </a:stretch>
        </p:blipFill>
        <p:spPr>
          <a:xfrm>
            <a:off x="460245" y="2500295"/>
            <a:ext cx="4397562" cy="1562037"/>
          </a:xfrm>
          <a:prstGeom prst="rect">
            <a:avLst/>
          </a:prstGeom>
        </p:spPr>
      </p:pic>
      <p:pic>
        <p:nvPicPr>
          <p:cNvPr id="6" name="Resim 5"/>
          <p:cNvPicPr>
            <a:picLocks noChangeAspect="1"/>
          </p:cNvPicPr>
          <p:nvPr/>
        </p:nvPicPr>
        <p:blipFill>
          <a:blip r:embed="rId4"/>
          <a:stretch>
            <a:fillRect/>
          </a:stretch>
        </p:blipFill>
        <p:spPr>
          <a:xfrm>
            <a:off x="2810721" y="4728460"/>
            <a:ext cx="4729331" cy="1399364"/>
          </a:xfrm>
          <a:prstGeom prst="rect">
            <a:avLst/>
          </a:prstGeom>
        </p:spPr>
      </p:pic>
      <p:sp>
        <p:nvSpPr>
          <p:cNvPr id="7" name="Metin kutusu 6"/>
          <p:cNvSpPr txBox="1"/>
          <p:nvPr/>
        </p:nvSpPr>
        <p:spPr>
          <a:xfrm>
            <a:off x="785252" y="2608288"/>
            <a:ext cx="953607" cy="369332"/>
          </a:xfrm>
          <a:prstGeom prst="rect">
            <a:avLst/>
          </a:prstGeom>
          <a:noFill/>
        </p:spPr>
        <p:txBody>
          <a:bodyPr wrap="square" rtlCol="0">
            <a:spAutoFit/>
          </a:bodyPr>
          <a:lstStyle/>
          <a:p>
            <a:r>
              <a:rPr lang="tr-TR" dirty="0">
                <a:solidFill>
                  <a:schemeClr val="bg1"/>
                </a:solidFill>
              </a:rPr>
              <a:t>2019</a:t>
            </a:r>
          </a:p>
        </p:txBody>
      </p:sp>
      <p:sp>
        <p:nvSpPr>
          <p:cNvPr id="8" name="Metin kutusu 7"/>
          <p:cNvSpPr txBox="1"/>
          <p:nvPr/>
        </p:nvSpPr>
        <p:spPr>
          <a:xfrm>
            <a:off x="6086007" y="2608288"/>
            <a:ext cx="1109272" cy="369332"/>
          </a:xfrm>
          <a:prstGeom prst="rect">
            <a:avLst/>
          </a:prstGeom>
          <a:noFill/>
        </p:spPr>
        <p:txBody>
          <a:bodyPr wrap="square" rtlCol="0">
            <a:spAutoFit/>
          </a:bodyPr>
          <a:lstStyle/>
          <a:p>
            <a:r>
              <a:rPr lang="tr-TR" dirty="0">
                <a:solidFill>
                  <a:schemeClr val="bg1"/>
                </a:solidFill>
              </a:rPr>
              <a:t>2020</a:t>
            </a:r>
          </a:p>
        </p:txBody>
      </p:sp>
      <p:sp>
        <p:nvSpPr>
          <p:cNvPr id="9" name="Metin kutusu 8"/>
          <p:cNvSpPr txBox="1"/>
          <p:nvPr/>
        </p:nvSpPr>
        <p:spPr>
          <a:xfrm>
            <a:off x="3207895" y="4728460"/>
            <a:ext cx="1214204" cy="369332"/>
          </a:xfrm>
          <a:prstGeom prst="rect">
            <a:avLst/>
          </a:prstGeom>
          <a:noFill/>
        </p:spPr>
        <p:txBody>
          <a:bodyPr wrap="square" rtlCol="0">
            <a:spAutoFit/>
          </a:bodyPr>
          <a:lstStyle/>
          <a:p>
            <a:r>
              <a:rPr lang="tr-TR" dirty="0">
                <a:solidFill>
                  <a:schemeClr val="bg1"/>
                </a:solidFill>
              </a:rPr>
              <a:t>2021</a:t>
            </a:r>
          </a:p>
        </p:txBody>
      </p:sp>
      <p:pic>
        <p:nvPicPr>
          <p:cNvPr id="10" name="Resi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5459" y="676674"/>
            <a:ext cx="1272776" cy="1272776"/>
          </a:xfrm>
          <a:prstGeom prst="rect">
            <a:avLst/>
          </a:prstGeom>
        </p:spPr>
      </p:pic>
    </p:spTree>
    <p:extLst>
      <p:ext uri="{BB962C8B-B14F-4D97-AF65-F5344CB8AC3E}">
        <p14:creationId xmlns:p14="http://schemas.microsoft.com/office/powerpoint/2010/main" val="13312511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75586" y="753228"/>
            <a:ext cx="9613861" cy="1080938"/>
          </a:xfrm>
        </p:spPr>
        <p:txBody>
          <a:bodyPr/>
          <a:lstStyle/>
          <a:p>
            <a:r>
              <a:rPr lang="tr-TR" dirty="0">
                <a:solidFill>
                  <a:srgbClr val="4A9DBA"/>
                </a:solidFill>
              </a:rPr>
              <a:t>Derslerde Kullanılan Teknolojiler ve Programlama Dilleri</a:t>
            </a:r>
          </a:p>
        </p:txBody>
      </p:sp>
      <p:sp>
        <p:nvSpPr>
          <p:cNvPr id="3" name="İçerik Yer Tutucusu 2"/>
          <p:cNvSpPr>
            <a:spLocks noGrp="1"/>
          </p:cNvSpPr>
          <p:nvPr>
            <p:ph idx="1"/>
          </p:nvPr>
        </p:nvSpPr>
        <p:spPr>
          <a:xfrm>
            <a:off x="149901" y="2068642"/>
            <a:ext cx="11917181" cy="4676931"/>
          </a:xfrm>
        </p:spPr>
        <p:txBody>
          <a:bodyPr>
            <a:normAutofit lnSpcReduction="10000"/>
          </a:bodyPr>
          <a:lstStyle/>
          <a:p>
            <a:r>
              <a:rPr lang="tr-TR" dirty="0">
                <a:solidFill>
                  <a:schemeClr val="bg1"/>
                </a:solidFill>
                <a:latin typeface="Times New Roman" panose="02020603050405020304" pitchFamily="18" charset="0"/>
                <a:cs typeface="Times New Roman" panose="02020603050405020304" pitchFamily="18" charset="0"/>
              </a:rPr>
              <a:t>Masaüstü Sanallaştırma </a:t>
            </a:r>
          </a:p>
          <a:p>
            <a:r>
              <a:rPr lang="tr-TR" dirty="0">
                <a:solidFill>
                  <a:schemeClr val="bg1"/>
                </a:solidFill>
                <a:latin typeface="Times New Roman" panose="02020603050405020304" pitchFamily="18" charset="0"/>
                <a:cs typeface="Times New Roman" panose="02020603050405020304" pitchFamily="18" charset="0"/>
              </a:rPr>
              <a:t>Uygulama Sanallaştırma </a:t>
            </a:r>
          </a:p>
          <a:p>
            <a:r>
              <a:rPr lang="tr-TR" dirty="0">
                <a:solidFill>
                  <a:schemeClr val="bg1"/>
                </a:solidFill>
                <a:latin typeface="Times New Roman" panose="02020603050405020304" pitchFamily="18" charset="0"/>
                <a:cs typeface="Times New Roman" panose="02020603050405020304" pitchFamily="18" charset="0"/>
              </a:rPr>
              <a:t>3D </a:t>
            </a:r>
            <a:r>
              <a:rPr lang="tr-TR" dirty="0" err="1">
                <a:solidFill>
                  <a:schemeClr val="bg1"/>
                </a:solidFill>
                <a:latin typeface="Times New Roman" panose="02020603050405020304" pitchFamily="18" charset="0"/>
                <a:cs typeface="Times New Roman" panose="02020603050405020304" pitchFamily="18" charset="0"/>
              </a:rPr>
              <a:t>Max</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Modellemme</a:t>
            </a:r>
            <a:r>
              <a:rPr lang="tr-TR" dirty="0">
                <a:solidFill>
                  <a:schemeClr val="bg1"/>
                </a:solidFill>
                <a:latin typeface="Times New Roman" panose="02020603050405020304" pitchFamily="18" charset="0"/>
                <a:cs typeface="Times New Roman" panose="02020603050405020304" pitchFamily="18" charset="0"/>
              </a:rPr>
              <a:t> (Bilgisayar Yardımıyla Tasarım ve Modelleme)</a:t>
            </a:r>
          </a:p>
          <a:p>
            <a:r>
              <a:rPr lang="tr-TR" dirty="0" err="1">
                <a:solidFill>
                  <a:schemeClr val="bg1"/>
                </a:solidFill>
                <a:latin typeface="Times New Roman" panose="02020603050405020304" pitchFamily="18" charset="0"/>
                <a:cs typeface="Times New Roman" panose="02020603050405020304" pitchFamily="18" charset="0"/>
              </a:rPr>
              <a:t>Matlab</a:t>
            </a:r>
            <a:r>
              <a:rPr lang="tr-TR" dirty="0">
                <a:solidFill>
                  <a:schemeClr val="bg1"/>
                </a:solidFill>
                <a:latin typeface="Times New Roman" panose="02020603050405020304" pitchFamily="18" charset="0"/>
                <a:cs typeface="Times New Roman" panose="02020603050405020304" pitchFamily="18" charset="0"/>
              </a:rPr>
              <a:t>  2015Rb  (Görüntü İşleme)</a:t>
            </a:r>
          </a:p>
          <a:p>
            <a:r>
              <a:rPr lang="tr-TR" dirty="0" err="1">
                <a:solidFill>
                  <a:schemeClr val="bg1"/>
                </a:solidFill>
                <a:latin typeface="Times New Roman" panose="02020603050405020304" pitchFamily="18" charset="0"/>
                <a:cs typeface="Times New Roman" panose="02020603050405020304" pitchFamily="18" charset="0"/>
              </a:rPr>
              <a:t>Emu</a:t>
            </a:r>
            <a:r>
              <a:rPr lang="tr-TR" dirty="0">
                <a:solidFill>
                  <a:schemeClr val="bg1"/>
                </a:solidFill>
                <a:latin typeface="Times New Roman" panose="02020603050405020304" pitchFamily="18" charset="0"/>
                <a:cs typeface="Times New Roman" panose="02020603050405020304" pitchFamily="18" charset="0"/>
              </a:rPr>
              <a:t> 8086 (Mikrobilgisayar Sistemleri ve  Assembler)</a:t>
            </a:r>
          </a:p>
          <a:p>
            <a:r>
              <a:rPr lang="tr-TR" dirty="0" err="1">
                <a:solidFill>
                  <a:schemeClr val="bg1"/>
                </a:solidFill>
                <a:latin typeface="Times New Roman" panose="02020603050405020304" pitchFamily="18" charset="0"/>
                <a:cs typeface="Times New Roman" panose="02020603050405020304" pitchFamily="18" charset="0"/>
              </a:rPr>
              <a:t>Javascript</a:t>
            </a:r>
            <a:r>
              <a:rPr lang="tr-TR" dirty="0">
                <a:solidFill>
                  <a:schemeClr val="bg1"/>
                </a:solidFill>
                <a:latin typeface="Times New Roman" panose="02020603050405020304" pitchFamily="18" charset="0"/>
                <a:cs typeface="Times New Roman" panose="02020603050405020304" pitchFamily="18" charset="0"/>
              </a:rPr>
              <a:t>- HTML - CSS -</a:t>
            </a:r>
            <a:r>
              <a:rPr lang="tr-TR" dirty="0" err="1">
                <a:solidFill>
                  <a:schemeClr val="bg1"/>
                </a:solidFill>
                <a:latin typeface="Times New Roman" panose="02020603050405020304" pitchFamily="18" charset="0"/>
                <a:cs typeface="Times New Roman" panose="02020603050405020304" pitchFamily="18" charset="0"/>
              </a:rPr>
              <a:t>NodeJs</a:t>
            </a:r>
            <a:r>
              <a:rPr lang="tr-TR" dirty="0">
                <a:solidFill>
                  <a:schemeClr val="bg1"/>
                </a:solidFill>
                <a:latin typeface="Times New Roman" panose="02020603050405020304" pitchFamily="18" charset="0"/>
                <a:cs typeface="Times New Roman" panose="02020603050405020304" pitchFamily="18" charset="0"/>
              </a:rPr>
              <a:t>  (Web </a:t>
            </a:r>
            <a:r>
              <a:rPr lang="tr-TR" dirty="0" err="1">
                <a:solidFill>
                  <a:schemeClr val="bg1"/>
                </a:solidFill>
                <a:latin typeface="Times New Roman" panose="02020603050405020304" pitchFamily="18" charset="0"/>
                <a:cs typeface="Times New Roman" panose="02020603050405020304" pitchFamily="18" charset="0"/>
              </a:rPr>
              <a:t>Programalama</a:t>
            </a:r>
            <a:r>
              <a:rPr lang="tr-TR" dirty="0">
                <a:solidFill>
                  <a:schemeClr val="bg1"/>
                </a:solidFill>
                <a:latin typeface="Times New Roman" panose="02020603050405020304" pitchFamily="18" charset="0"/>
                <a:cs typeface="Times New Roman" panose="02020603050405020304" pitchFamily="18" charset="0"/>
              </a:rPr>
              <a:t> 1)</a:t>
            </a:r>
          </a:p>
          <a:p>
            <a:r>
              <a:rPr lang="tr-TR" dirty="0">
                <a:solidFill>
                  <a:schemeClr val="bg1"/>
                </a:solidFill>
                <a:latin typeface="Times New Roman" panose="02020603050405020304" pitchFamily="18" charset="0"/>
                <a:cs typeface="Times New Roman" panose="02020603050405020304" pitchFamily="18" charset="0"/>
              </a:rPr>
              <a:t>Windows Presentation Foundation (WPF)  (Nesneye Yönelik Programlama)</a:t>
            </a:r>
          </a:p>
          <a:p>
            <a:r>
              <a:rPr lang="tr-TR" dirty="0" err="1">
                <a:solidFill>
                  <a:schemeClr val="bg1"/>
                </a:solidFill>
                <a:latin typeface="Times New Roman" panose="02020603050405020304" pitchFamily="18" charset="0"/>
                <a:cs typeface="Times New Roman" panose="02020603050405020304" pitchFamily="18" charset="0"/>
              </a:rPr>
              <a:t>Blazor</a:t>
            </a:r>
            <a:r>
              <a:rPr lang="tr-TR" dirty="0">
                <a:solidFill>
                  <a:schemeClr val="bg1"/>
                </a:solidFill>
                <a:latin typeface="Times New Roman" panose="02020603050405020304" pitchFamily="18" charset="0"/>
                <a:cs typeface="Times New Roman" panose="02020603050405020304" pitchFamily="18" charset="0"/>
              </a:rPr>
              <a:t> Server (Web Programlama 2)</a:t>
            </a:r>
          </a:p>
          <a:p>
            <a:r>
              <a:rPr lang="tr-TR" dirty="0" err="1">
                <a:solidFill>
                  <a:schemeClr val="bg1"/>
                </a:solidFill>
                <a:latin typeface="Times New Roman" panose="02020603050405020304" pitchFamily="18" charset="0"/>
                <a:cs typeface="Times New Roman" panose="02020603050405020304" pitchFamily="18" charset="0"/>
              </a:rPr>
              <a:t>Golang</a:t>
            </a:r>
            <a:r>
              <a:rPr lang="tr-TR" dirty="0">
                <a:solidFill>
                  <a:schemeClr val="bg1"/>
                </a:solidFill>
                <a:latin typeface="Times New Roman" panose="02020603050405020304" pitchFamily="18" charset="0"/>
                <a:cs typeface="Times New Roman" panose="02020603050405020304" pitchFamily="18" charset="0"/>
              </a:rPr>
              <a:t> (Web Programlama 2)</a:t>
            </a:r>
          </a:p>
          <a:p>
            <a:r>
              <a:rPr lang="tr-TR" dirty="0">
                <a:solidFill>
                  <a:schemeClr val="bg1"/>
                </a:solidFill>
                <a:latin typeface="Times New Roman" panose="02020603050405020304" pitchFamily="18" charset="0"/>
                <a:cs typeface="Times New Roman" panose="02020603050405020304" pitchFamily="18" charset="0"/>
              </a:rPr>
              <a:t>MSSQL-</a:t>
            </a:r>
            <a:r>
              <a:rPr lang="tr-TR" dirty="0" err="1">
                <a:solidFill>
                  <a:schemeClr val="bg1"/>
                </a:solidFill>
                <a:latin typeface="Times New Roman" panose="02020603050405020304" pitchFamily="18" charset="0"/>
                <a:cs typeface="Times New Roman" panose="02020603050405020304" pitchFamily="18" charset="0"/>
              </a:rPr>
              <a:t>Mongo</a:t>
            </a:r>
            <a:r>
              <a:rPr lang="tr-TR" dirty="0">
                <a:solidFill>
                  <a:schemeClr val="bg1"/>
                </a:solidFill>
                <a:latin typeface="Times New Roman" panose="02020603050405020304" pitchFamily="18" charset="0"/>
                <a:cs typeface="Times New Roman" panose="02020603050405020304" pitchFamily="18" charset="0"/>
              </a:rPr>
              <a:t> DB- </a:t>
            </a:r>
            <a:r>
              <a:rPr lang="tr-TR" dirty="0" err="1">
                <a:solidFill>
                  <a:schemeClr val="bg1"/>
                </a:solidFill>
                <a:latin typeface="Times New Roman" panose="02020603050405020304" pitchFamily="18" charset="0"/>
                <a:cs typeface="Times New Roman" panose="02020603050405020304" pitchFamily="18" charset="0"/>
              </a:rPr>
              <a:t>MySQL</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Redis</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SQLite</a:t>
            </a:r>
            <a:r>
              <a:rPr lang="tr-TR" dirty="0">
                <a:solidFill>
                  <a:schemeClr val="bg1"/>
                </a:solidFill>
                <a:latin typeface="Times New Roman" panose="02020603050405020304" pitchFamily="18" charset="0"/>
                <a:cs typeface="Times New Roman" panose="02020603050405020304" pitchFamily="18" charset="0"/>
              </a:rPr>
              <a:t> – POSTGRESQL (</a:t>
            </a:r>
            <a:r>
              <a:rPr lang="tr-TR" dirty="0" err="1">
                <a:solidFill>
                  <a:schemeClr val="bg1"/>
                </a:solidFill>
                <a:latin typeface="Times New Roman" panose="02020603050405020304" pitchFamily="18" charset="0"/>
                <a:cs typeface="Times New Roman" panose="02020603050405020304" pitchFamily="18" charset="0"/>
              </a:rPr>
              <a:t>Veritabanı</a:t>
            </a:r>
            <a:r>
              <a:rPr lang="tr-TR" dirty="0">
                <a:solidFill>
                  <a:schemeClr val="bg1"/>
                </a:solidFill>
                <a:latin typeface="Times New Roman" panose="02020603050405020304" pitchFamily="18" charset="0"/>
                <a:cs typeface="Times New Roman" panose="02020603050405020304" pitchFamily="18" charset="0"/>
              </a:rPr>
              <a:t> Yönetim Sistemleri)</a:t>
            </a:r>
          </a:p>
          <a:p>
            <a:endParaRPr lang="tr-TR" dirty="0">
              <a:solidFill>
                <a:schemeClr val="bg1"/>
              </a:solidFill>
              <a:latin typeface="Times New Roman" panose="02020603050405020304" pitchFamily="18" charset="0"/>
              <a:cs typeface="Times New Roman" panose="02020603050405020304" pitchFamily="18" charset="0"/>
            </a:endParaRPr>
          </a:p>
          <a:p>
            <a:endParaRPr lang="tr-TR" dirty="0">
              <a:solidFill>
                <a:schemeClr val="bg1"/>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459" y="676674"/>
            <a:ext cx="1272776" cy="1272776"/>
          </a:xfrm>
          <a:prstGeom prst="rect">
            <a:avLst/>
          </a:prstGeom>
        </p:spPr>
      </p:pic>
    </p:spTree>
    <p:extLst>
      <p:ext uri="{BB962C8B-B14F-4D97-AF65-F5344CB8AC3E}">
        <p14:creationId xmlns:p14="http://schemas.microsoft.com/office/powerpoint/2010/main" val="305249773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75586" y="753228"/>
            <a:ext cx="9613861" cy="1080938"/>
          </a:xfrm>
        </p:spPr>
        <p:txBody>
          <a:bodyPr/>
          <a:lstStyle/>
          <a:p>
            <a:r>
              <a:rPr lang="tr-TR" dirty="0">
                <a:solidFill>
                  <a:srgbClr val="4A9DBA"/>
                </a:solidFill>
              </a:rPr>
              <a:t>Derslerde Kullanılan Teknolojiler ve Programlama Dilleri</a:t>
            </a:r>
          </a:p>
        </p:txBody>
      </p:sp>
      <p:sp>
        <p:nvSpPr>
          <p:cNvPr id="3" name="İçerik Yer Tutucusu 2"/>
          <p:cNvSpPr>
            <a:spLocks noGrp="1"/>
          </p:cNvSpPr>
          <p:nvPr>
            <p:ph idx="1"/>
          </p:nvPr>
        </p:nvSpPr>
        <p:spPr>
          <a:xfrm>
            <a:off x="149901" y="2068642"/>
            <a:ext cx="11917181" cy="4676931"/>
          </a:xfrm>
        </p:spPr>
        <p:txBody>
          <a:bodyPr>
            <a:normAutofit/>
          </a:bodyPr>
          <a:lstStyle/>
          <a:p>
            <a:r>
              <a:rPr lang="tr-TR" dirty="0">
                <a:solidFill>
                  <a:schemeClr val="bg1"/>
                </a:solidFill>
                <a:latin typeface="Times New Roman" panose="02020603050405020304" pitchFamily="18" charset="0"/>
                <a:cs typeface="Times New Roman" panose="02020603050405020304" pitchFamily="18" charset="0"/>
              </a:rPr>
              <a:t>C  (Algoritma ve Programlamaya Giriş)</a:t>
            </a:r>
          </a:p>
          <a:p>
            <a:r>
              <a:rPr lang="tr-TR" dirty="0">
                <a:solidFill>
                  <a:schemeClr val="bg1"/>
                </a:solidFill>
                <a:latin typeface="Times New Roman" panose="02020603050405020304" pitchFamily="18" charset="0"/>
                <a:cs typeface="Times New Roman" panose="02020603050405020304" pitchFamily="18" charset="0"/>
              </a:rPr>
              <a:t>C++   (Veri Yapıları ve Programlama)</a:t>
            </a:r>
          </a:p>
          <a:p>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WordPress</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Joomla</a:t>
            </a:r>
            <a:r>
              <a:rPr lang="tr-TR" dirty="0">
                <a:solidFill>
                  <a:schemeClr val="bg1"/>
                </a:solidFill>
                <a:latin typeface="Times New Roman" panose="02020603050405020304" pitchFamily="18" charset="0"/>
                <a:cs typeface="Times New Roman" panose="02020603050405020304" pitchFamily="18" charset="0"/>
              </a:rPr>
              <a:t>  (İçerik Yönetim Sistemleri)</a:t>
            </a:r>
          </a:p>
          <a:p>
            <a:endParaRPr lang="tr-TR" dirty="0">
              <a:solidFill>
                <a:schemeClr val="bg1"/>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459" y="691664"/>
            <a:ext cx="1272776" cy="1272776"/>
          </a:xfrm>
          <a:prstGeom prst="rect">
            <a:avLst/>
          </a:prstGeom>
        </p:spPr>
      </p:pic>
    </p:spTree>
    <p:extLst>
      <p:ext uri="{BB962C8B-B14F-4D97-AF65-F5344CB8AC3E}">
        <p14:creationId xmlns:p14="http://schemas.microsoft.com/office/powerpoint/2010/main" val="200285831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Unvan 1"/>
          <p:cNvSpPr>
            <a:spLocks noGrp="1"/>
          </p:cNvSpPr>
          <p:nvPr>
            <p:ph type="title"/>
          </p:nvPr>
        </p:nvSpPr>
        <p:spPr>
          <a:xfrm>
            <a:off x="128686" y="610988"/>
            <a:ext cx="10169558" cy="1456267"/>
          </a:xfrm>
        </p:spPr>
        <p:txBody>
          <a:bodyPr>
            <a:normAutofit/>
          </a:bodyPr>
          <a:lstStyle/>
          <a:p>
            <a:r>
              <a:rPr lang="tr-TR" b="1" dirty="0">
                <a:solidFill>
                  <a:srgbClr val="4A9DBA"/>
                </a:solidFill>
                <a:latin typeface="Times New Roman" panose="02020603050405020304" pitchFamily="18" charset="0"/>
                <a:cs typeface="Times New Roman" panose="02020603050405020304" pitchFamily="18" charset="0"/>
              </a:rPr>
              <a:t>Program Dersleri </a:t>
            </a:r>
            <a:endParaRPr lang="tr-TR" dirty="0">
              <a:solidFill>
                <a:srgbClr val="4A9DBA"/>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459" y="676674"/>
            <a:ext cx="1272776" cy="1272776"/>
          </a:xfrm>
          <a:prstGeom prst="rect">
            <a:avLst/>
          </a:prstGeom>
        </p:spPr>
      </p:pic>
      <p:sp>
        <p:nvSpPr>
          <p:cNvPr id="7" name="Metin kutusu 6"/>
          <p:cNvSpPr txBox="1"/>
          <p:nvPr/>
        </p:nvSpPr>
        <p:spPr>
          <a:xfrm>
            <a:off x="128686" y="217828"/>
            <a:ext cx="11077731" cy="369332"/>
          </a:xfrm>
          <a:prstGeom prst="rect">
            <a:avLst/>
          </a:prstGeom>
          <a:noFill/>
        </p:spPr>
        <p:txBody>
          <a:bodyPr wrap="square" rtlCol="0">
            <a:spAutoFit/>
          </a:bodyPr>
          <a:lstStyle/>
          <a:p>
            <a:r>
              <a:rPr lang="tr-TR" dirty="0">
                <a:solidFill>
                  <a:schemeClr val="bg1"/>
                </a:solidFill>
              </a:rPr>
              <a:t>2021-2022 dersleri</a:t>
            </a:r>
          </a:p>
        </p:txBody>
      </p:sp>
      <p:pic>
        <p:nvPicPr>
          <p:cNvPr id="12" name="Resim 11"/>
          <p:cNvPicPr>
            <a:picLocks noChangeAspect="1"/>
          </p:cNvPicPr>
          <p:nvPr/>
        </p:nvPicPr>
        <p:blipFill>
          <a:blip r:embed="rId3"/>
          <a:stretch>
            <a:fillRect/>
          </a:stretch>
        </p:blipFill>
        <p:spPr>
          <a:xfrm>
            <a:off x="0" y="1949450"/>
            <a:ext cx="10433154" cy="4908550"/>
          </a:xfrm>
          <a:prstGeom prst="rect">
            <a:avLst/>
          </a:prstGeom>
        </p:spPr>
      </p:pic>
      <p:sp>
        <p:nvSpPr>
          <p:cNvPr id="13" name="Metin kutusu 12"/>
          <p:cNvSpPr txBox="1"/>
          <p:nvPr/>
        </p:nvSpPr>
        <p:spPr>
          <a:xfrm>
            <a:off x="4086607" y="1108288"/>
            <a:ext cx="5277807" cy="461665"/>
          </a:xfrm>
          <a:prstGeom prst="rect">
            <a:avLst/>
          </a:prstGeom>
          <a:noFill/>
        </p:spPr>
        <p:txBody>
          <a:bodyPr wrap="square" rtlCol="0">
            <a:spAutoFit/>
          </a:bodyPr>
          <a:lstStyle/>
          <a:p>
            <a:r>
              <a:rPr lang="tr-TR" sz="2400" dirty="0">
                <a:solidFill>
                  <a:schemeClr val="bg2">
                    <a:lumMod val="60000"/>
                    <a:lumOff val="40000"/>
                  </a:schemeClr>
                </a:solidFill>
              </a:rPr>
              <a:t>1.Sınıf 1.dönem dersleri:</a:t>
            </a:r>
          </a:p>
        </p:txBody>
      </p:sp>
    </p:spTree>
    <p:extLst>
      <p:ext uri="{BB962C8B-B14F-4D97-AF65-F5344CB8AC3E}">
        <p14:creationId xmlns:p14="http://schemas.microsoft.com/office/powerpoint/2010/main" val="2265321199"/>
      </p:ext>
    </p:extLst>
  </p:cSld>
  <p:clrMapOvr>
    <a:masterClrMapping/>
  </p:clrMapOvr>
  <p:transition spd="slow">
    <p:wipe/>
  </p:transition>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237</TotalTime>
  <Words>505</Words>
  <Application>Microsoft Office PowerPoint</Application>
  <PresentationFormat>Geniş ekran</PresentationFormat>
  <Paragraphs>73</Paragraphs>
  <Slides>19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Arial</vt:lpstr>
      <vt:lpstr>Times New Roman</vt:lpstr>
      <vt:lpstr>Trebuchet MS</vt:lpstr>
      <vt:lpstr>Berlin</vt:lpstr>
      <vt:lpstr>PowerPoint Sunusu</vt:lpstr>
      <vt:lpstr>Program Hakkında Genel Bilgiler </vt:lpstr>
      <vt:lpstr>Program Amacı </vt:lpstr>
      <vt:lpstr>Programımızdan Dikey Geçiş Yapılabilecek Lisans Programları</vt:lpstr>
      <vt:lpstr>Akademik Kadro</vt:lpstr>
      <vt:lpstr>Öğrenci İstatistikleri</vt:lpstr>
      <vt:lpstr>Derslerde Kullanılan Teknolojiler ve Programlama Dilleri</vt:lpstr>
      <vt:lpstr>Derslerde Kullanılan Teknolojiler ve Programlama Dilleri</vt:lpstr>
      <vt:lpstr>Program Dersleri </vt:lpstr>
      <vt:lpstr>Program Dersleri </vt:lpstr>
      <vt:lpstr>Program Dersleri </vt:lpstr>
      <vt:lpstr>Program Dersleri </vt:lpstr>
      <vt:lpstr>PowerPoint Sunusu</vt:lpstr>
      <vt:lpstr>DERSLİKLER</vt:lpstr>
      <vt:lpstr>PowerPoint Sunusu</vt:lpstr>
      <vt:lpstr>PowerPoint Sunusu</vt:lpstr>
      <vt:lpstr>PowerPoint Sunusu</vt:lpstr>
      <vt:lpstr>PowerPoint Sunusu</vt:lpstr>
      <vt:lpstr>İletişim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dvt ksm</dc:creator>
  <cp:lastModifiedBy>User</cp:lastModifiedBy>
  <cp:revision>27</cp:revision>
  <dcterms:created xsi:type="dcterms:W3CDTF">2022-04-11T09:53:05Z</dcterms:created>
  <dcterms:modified xsi:type="dcterms:W3CDTF">2022-04-13T05:44:39Z</dcterms:modified>
</cp:coreProperties>
</file>