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9" r:id="rId1"/>
  </p:sldMasterIdLst>
  <p:sldIdLst>
    <p:sldId id="256" r:id="rId2"/>
    <p:sldId id="273" r:id="rId3"/>
    <p:sldId id="257" r:id="rId4"/>
    <p:sldId id="274" r:id="rId5"/>
    <p:sldId id="278" r:id="rId6"/>
    <p:sldId id="260" r:id="rId7"/>
    <p:sldId id="270" r:id="rId8"/>
    <p:sldId id="269" r:id="rId9"/>
    <p:sldId id="261" r:id="rId10"/>
    <p:sldId id="262" r:id="rId11"/>
    <p:sldId id="263" r:id="rId12"/>
    <p:sldId id="276" r:id="rId13"/>
    <p:sldId id="277" r:id="rId14"/>
    <p:sldId id="279" r:id="rId15"/>
    <p:sldId id="280" r:id="rId16"/>
    <p:sldId id="287" r:id="rId17"/>
    <p:sldId id="286" r:id="rId18"/>
    <p:sldId id="288" r:id="rId19"/>
    <p:sldId id="289" r:id="rId20"/>
    <p:sldId id="283" r:id="rId21"/>
    <p:sldId id="290" r:id="rId22"/>
    <p:sldId id="285"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1372"/>
    <a:srgbClr val="810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944360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78670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5030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39718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66958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427684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35652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003495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lgerian" panose="04020705040A02060702" pitchFamily="82"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000">
                <a:latin typeface="Century" panose="02040604050505020304" pitchFamily="18" charset="0"/>
              </a:defRPr>
            </a:lvl1pPr>
            <a:lvl2pPr>
              <a:defRPr sz="2000">
                <a:latin typeface="Century" panose="02040604050505020304" pitchFamily="18" charset="0"/>
              </a:defRPr>
            </a:lvl2pPr>
            <a:lvl3pPr>
              <a:defRPr sz="2000">
                <a:latin typeface="Century" panose="02040604050505020304" pitchFamily="18" charset="0"/>
              </a:defRPr>
            </a:lvl3pPr>
            <a:lvl4pPr>
              <a:defRPr sz="2000">
                <a:latin typeface="Century" panose="02040604050505020304" pitchFamily="18" charset="0"/>
              </a:defRPr>
            </a:lvl4pPr>
            <a:lvl5pPr>
              <a:defRPr sz="2000">
                <a:latin typeface="Century" panose="020406040505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94329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28738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069110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6426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93499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09451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69840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11694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4/13/2022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8369157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9897" y="378823"/>
            <a:ext cx="8660674" cy="3409406"/>
          </a:xfrm>
        </p:spPr>
        <p:txBody>
          <a:bodyPr/>
          <a:lstStyle/>
          <a:p>
            <a:r>
              <a:rPr lang="tr-TR" sz="7200" dirty="0">
                <a:solidFill>
                  <a:schemeClr val="accent4"/>
                </a:solidFill>
                <a:latin typeface="Algerian" panose="04020705040A02060702" pitchFamily="82" charset="0"/>
              </a:rPr>
              <a:t>TEKSTİL, GİYİM, AYAKKABI VE DERİ BÖLÜMÜ</a:t>
            </a:r>
          </a:p>
        </p:txBody>
      </p:sp>
      <p:sp>
        <p:nvSpPr>
          <p:cNvPr id="3" name="Subtitle 2"/>
          <p:cNvSpPr>
            <a:spLocks noGrp="1"/>
          </p:cNvSpPr>
          <p:nvPr>
            <p:ph type="subTitle" idx="1"/>
          </p:nvPr>
        </p:nvSpPr>
        <p:spPr>
          <a:xfrm>
            <a:off x="940526" y="3905795"/>
            <a:ext cx="8333477" cy="2521132"/>
          </a:xfrm>
        </p:spPr>
        <p:txBody>
          <a:bodyPr>
            <a:noAutofit/>
          </a:bodyPr>
          <a:lstStyle/>
          <a:p>
            <a:r>
              <a:rPr lang="tr-TR" sz="6000" dirty="0">
                <a:solidFill>
                  <a:schemeClr val="accent3"/>
                </a:solidFill>
                <a:latin typeface="Algerian" panose="04020705040A02060702" pitchFamily="82" charset="0"/>
              </a:rPr>
              <a:t>TEKSTİL TEKNOLOJİSİ PROGRAMI</a:t>
            </a:r>
          </a:p>
        </p:txBody>
      </p:sp>
    </p:spTree>
    <p:extLst>
      <p:ext uri="{BB962C8B-B14F-4D97-AF65-F5344CB8AC3E}">
        <p14:creationId xmlns:p14="http://schemas.microsoft.com/office/powerpoint/2010/main" val="120980111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52697"/>
            <a:ext cx="8596668" cy="1577703"/>
          </a:xfrm>
        </p:spPr>
        <p:txBody>
          <a:bodyPr>
            <a:normAutofit/>
          </a:bodyPr>
          <a:lstStyle/>
          <a:p>
            <a:pPr algn="ctr"/>
            <a:r>
              <a:rPr lang="tr-TR" sz="4400" dirty="0"/>
              <a:t>AKADEMİK PERSONEL</a:t>
            </a:r>
          </a:p>
        </p:txBody>
      </p:sp>
      <p:sp>
        <p:nvSpPr>
          <p:cNvPr id="3" name="Content Placeholder 2"/>
          <p:cNvSpPr>
            <a:spLocks noGrp="1"/>
          </p:cNvSpPr>
          <p:nvPr>
            <p:ph idx="1"/>
          </p:nvPr>
        </p:nvSpPr>
        <p:spPr>
          <a:xfrm>
            <a:off x="677334" y="1319349"/>
            <a:ext cx="9002244" cy="4722013"/>
          </a:xfrm>
        </p:spPr>
        <p:txBody>
          <a:bodyPr>
            <a:normAutofit lnSpcReduction="10000"/>
          </a:bodyPr>
          <a:lstStyle/>
          <a:p>
            <a:pPr marL="0" indent="0" algn="just">
              <a:buNone/>
            </a:pPr>
            <a:r>
              <a:rPr lang="tr-TR" dirty="0"/>
              <a:t>	</a:t>
            </a:r>
            <a:r>
              <a:rPr lang="tr-TR" sz="3200" dirty="0"/>
              <a:t>Bölümüzde üç akademik personel görev yapmaktadır.</a:t>
            </a:r>
          </a:p>
          <a:p>
            <a:pPr marL="0" indent="0" algn="just">
              <a:buNone/>
            </a:pPr>
            <a:endParaRPr lang="tr-TR" sz="3200" dirty="0"/>
          </a:p>
          <a:p>
            <a:pPr lvl="1" algn="just">
              <a:buFont typeface="Wingdings" panose="05000000000000000000" pitchFamily="2" charset="2"/>
              <a:buChar char="q"/>
            </a:pPr>
            <a:r>
              <a:rPr lang="tr-TR" sz="3200" dirty="0"/>
              <a:t> Öğr. Gör. Dilek Sayın ( Bölüm Başkanı)</a:t>
            </a:r>
          </a:p>
          <a:p>
            <a:pPr lvl="1" algn="just">
              <a:buFont typeface="Wingdings" panose="05000000000000000000" pitchFamily="2" charset="2"/>
              <a:buChar char="q"/>
            </a:pPr>
            <a:endParaRPr lang="tr-TR" sz="3200" dirty="0"/>
          </a:p>
          <a:p>
            <a:pPr lvl="1" algn="just">
              <a:buFont typeface="Wingdings" panose="05000000000000000000" pitchFamily="2" charset="2"/>
              <a:buChar char="q"/>
            </a:pPr>
            <a:r>
              <a:rPr lang="tr-TR" sz="3200" dirty="0"/>
              <a:t> Öğr. Gör. Saniye Taydaş</a:t>
            </a:r>
          </a:p>
          <a:p>
            <a:pPr lvl="1" algn="just">
              <a:buFont typeface="Wingdings" panose="05000000000000000000" pitchFamily="2" charset="2"/>
              <a:buChar char="q"/>
            </a:pPr>
            <a:endParaRPr lang="tr-TR" sz="3200" dirty="0"/>
          </a:p>
          <a:p>
            <a:pPr lvl="1" algn="just">
              <a:buFont typeface="Wingdings" panose="05000000000000000000" pitchFamily="2" charset="2"/>
              <a:buChar char="q"/>
            </a:pPr>
            <a:r>
              <a:rPr lang="tr-TR" sz="3200" dirty="0"/>
              <a:t> Öğr. Gör. Gürsel Korkmaz</a:t>
            </a:r>
          </a:p>
          <a:p>
            <a:pPr marL="457200" lvl="1" indent="0">
              <a:buNone/>
            </a:pPr>
            <a:endParaRPr lang="tr-TR" dirty="0"/>
          </a:p>
        </p:txBody>
      </p:sp>
    </p:spTree>
    <p:extLst>
      <p:ext uri="{BB962C8B-B14F-4D97-AF65-F5344CB8AC3E}">
        <p14:creationId xmlns:p14="http://schemas.microsoft.com/office/powerpoint/2010/main" val="71457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tr-TR" sz="4000" dirty="0"/>
              <a:t>	ÖĞr. Gör. DİLEK SAYIN</a:t>
            </a:r>
          </a:p>
        </p:txBody>
      </p:sp>
      <p:sp>
        <p:nvSpPr>
          <p:cNvPr id="3" name="Content Placeholder 2"/>
          <p:cNvSpPr>
            <a:spLocks noGrp="1"/>
          </p:cNvSpPr>
          <p:nvPr>
            <p:ph idx="1"/>
          </p:nvPr>
        </p:nvSpPr>
        <p:spPr>
          <a:xfrm>
            <a:off x="677334" y="1384300"/>
            <a:ext cx="9172060" cy="4657063"/>
          </a:xfrm>
        </p:spPr>
        <p:txBody>
          <a:bodyPr>
            <a:normAutofit lnSpcReduction="10000"/>
          </a:bodyPr>
          <a:lstStyle/>
          <a:p>
            <a:pPr marL="0" indent="0">
              <a:buNone/>
            </a:pPr>
            <a:r>
              <a:rPr lang="tr-TR" b="1" dirty="0"/>
              <a:t>	</a:t>
            </a:r>
          </a:p>
          <a:p>
            <a:pPr lvl="1">
              <a:buFont typeface="Wingdings" panose="05000000000000000000" pitchFamily="2" charset="2"/>
              <a:buChar char="q"/>
            </a:pPr>
            <a:r>
              <a:rPr lang="tr-TR" b="1" dirty="0"/>
              <a:t>LİSANS</a:t>
            </a:r>
            <a:r>
              <a:rPr lang="tr-TR" dirty="0"/>
              <a:t>:				Gazi Üniversitesi Mesleki Eğitim Fakültesi </a:t>
            </a:r>
          </a:p>
          <a:p>
            <a:pPr marL="0" indent="0">
              <a:buNone/>
            </a:pPr>
            <a:r>
              <a:rPr lang="tr-TR" dirty="0"/>
              <a:t>				            	       Giyim Endüstri ve Giyim Sanatları Eğitimi</a:t>
            </a:r>
          </a:p>
          <a:p>
            <a:pPr marL="0" indent="0">
              <a:buNone/>
            </a:pPr>
            <a:r>
              <a:rPr lang="tr-TR" dirty="0"/>
              <a:t>                                              Hazır Giyim Bölümü</a:t>
            </a:r>
          </a:p>
          <a:p>
            <a:pPr marL="0" indent="0">
              <a:buNone/>
            </a:pPr>
            <a:endParaRPr lang="tr-TR" dirty="0"/>
          </a:p>
          <a:p>
            <a:pPr lvl="1">
              <a:buClr>
                <a:srgbClr val="E84C22">
                  <a:lumMod val="75000"/>
                </a:srgbClr>
              </a:buClr>
              <a:buFont typeface="Wingdings" panose="05000000000000000000" pitchFamily="2" charset="2"/>
              <a:buChar char="q"/>
            </a:pPr>
            <a:r>
              <a:rPr lang="tr-TR" b="1" dirty="0">
                <a:solidFill>
                  <a:prstClr val="black">
                    <a:lumMod val="75000"/>
                    <a:lumOff val="25000"/>
                  </a:prstClr>
                </a:solidFill>
              </a:rPr>
              <a:t>YÜKSEK LİSANS: </a:t>
            </a:r>
            <a:r>
              <a:rPr lang="tr-TR" dirty="0">
                <a:solidFill>
                  <a:prstClr val="black">
                    <a:lumMod val="75000"/>
                    <a:lumOff val="25000"/>
                  </a:prstClr>
                </a:solidFill>
              </a:rPr>
              <a:t>	Ankara Üniversitesi</a:t>
            </a:r>
          </a:p>
          <a:p>
            <a:pPr marL="1828800" lvl="4" indent="0">
              <a:buClr>
                <a:srgbClr val="E84C22">
                  <a:lumMod val="75000"/>
                </a:srgbClr>
              </a:buClr>
              <a:buNone/>
            </a:pPr>
            <a:r>
              <a:rPr lang="tr-TR" dirty="0">
                <a:solidFill>
                  <a:prstClr val="black">
                    <a:lumMod val="75000"/>
                    <a:lumOff val="25000"/>
                  </a:prstClr>
                </a:solidFill>
              </a:rPr>
              <a:t>             		Dil ve Tarih - Coğrafya Fakültesi</a:t>
            </a:r>
          </a:p>
          <a:p>
            <a:pPr marL="1828800" lvl="4" indent="0">
              <a:buClr>
                <a:srgbClr val="E84C22">
                  <a:lumMod val="75000"/>
                </a:srgbClr>
              </a:buClr>
              <a:buNone/>
            </a:pPr>
            <a:r>
              <a:rPr lang="tr-TR" dirty="0">
                <a:solidFill>
                  <a:prstClr val="black">
                    <a:lumMod val="75000"/>
                    <a:lumOff val="25000"/>
                  </a:prstClr>
                </a:solidFill>
              </a:rPr>
              <a:t>            	 	İnsan Hakları Bölümü</a:t>
            </a:r>
          </a:p>
          <a:p>
            <a:pPr marL="1828800" lvl="4" indent="0">
              <a:buClr>
                <a:srgbClr val="E84C22">
                  <a:lumMod val="75000"/>
                </a:srgbClr>
              </a:buClr>
              <a:buNone/>
            </a:pPr>
            <a:endParaRPr lang="tr-TR" dirty="0">
              <a:solidFill>
                <a:prstClr val="black">
                  <a:lumMod val="75000"/>
                  <a:lumOff val="25000"/>
                </a:prstClr>
              </a:solidFill>
            </a:endParaRPr>
          </a:p>
          <a:p>
            <a:pPr lvl="1">
              <a:buFont typeface="Wingdings" panose="05000000000000000000" pitchFamily="2" charset="2"/>
              <a:buChar char="q"/>
            </a:pPr>
            <a:r>
              <a:rPr lang="tr-TR" b="1" dirty="0">
                <a:solidFill>
                  <a:prstClr val="black">
                    <a:lumMod val="75000"/>
                    <a:lumOff val="25000"/>
                  </a:prstClr>
                </a:solidFill>
              </a:rPr>
              <a:t>İLETİŞİM:			</a:t>
            </a:r>
            <a:r>
              <a:rPr lang="tr-TR" b="1" dirty="0"/>
              <a:t>E posta: </a:t>
            </a:r>
            <a:r>
              <a:rPr lang="tr-TR" dirty="0"/>
              <a:t>dsayin@cumhuriyet.edu.tr</a:t>
            </a:r>
          </a:p>
          <a:p>
            <a:pPr marL="0" indent="0">
              <a:buNone/>
            </a:pPr>
            <a:r>
              <a:rPr lang="tr-TR" b="1" dirty="0"/>
              <a:t>							Telefon: +</a:t>
            </a:r>
            <a:r>
              <a:rPr lang="tr-TR" dirty="0"/>
              <a:t>903462191010 / 2576</a:t>
            </a:r>
          </a:p>
          <a:p>
            <a:pPr lvl="1">
              <a:buClr>
                <a:srgbClr val="E84C22">
                  <a:lumMod val="75000"/>
                </a:srgbClr>
              </a:buClr>
              <a:buFont typeface="Wingdings" panose="05000000000000000000" pitchFamily="2" charset="2"/>
              <a:buChar char="q"/>
            </a:pPr>
            <a:endParaRPr lang="tr-TR" b="1" dirty="0">
              <a:solidFill>
                <a:prstClr val="black">
                  <a:lumMod val="75000"/>
                  <a:lumOff val="25000"/>
                </a:prstClr>
              </a:solidFill>
            </a:endParaRPr>
          </a:p>
          <a:p>
            <a:pPr marL="1828800" lvl="4" indent="0">
              <a:buClr>
                <a:srgbClr val="E84C22">
                  <a:lumMod val="75000"/>
                </a:srgbClr>
              </a:buClr>
              <a:buNone/>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marL="0" indent="0">
              <a:buNone/>
            </a:pPr>
            <a:endParaRPr lang="tr-TR" dirty="0"/>
          </a:p>
        </p:txBody>
      </p:sp>
      <p:pic>
        <p:nvPicPr>
          <p:cNvPr id="4" name="Resim 3" descr="C:\Users\Saniye Taydaş\Desktop\dilek sayın.jpg"/>
          <p:cNvPicPr/>
          <p:nvPr/>
        </p:nvPicPr>
        <p:blipFill>
          <a:blip r:embed="rId3">
            <a:extLst>
              <a:ext uri="{28A0092B-C50C-407E-A947-70E740481C1C}">
                <a14:useLocalDpi xmlns:a14="http://schemas.microsoft.com/office/drawing/2010/main" val="0"/>
              </a:ext>
            </a:extLst>
          </a:blip>
          <a:srcRect/>
          <a:stretch>
            <a:fillRect/>
          </a:stretch>
        </p:blipFill>
        <p:spPr bwMode="auto">
          <a:xfrm>
            <a:off x="7925303" y="297180"/>
            <a:ext cx="1090930" cy="1399540"/>
          </a:xfrm>
          <a:prstGeom prst="rect">
            <a:avLst/>
          </a:prstGeom>
          <a:noFill/>
          <a:ln>
            <a:noFill/>
          </a:ln>
        </p:spPr>
      </p:pic>
    </p:spTree>
    <p:extLst>
      <p:ext uri="{BB962C8B-B14F-4D97-AF65-F5344CB8AC3E}">
        <p14:creationId xmlns:p14="http://schemas.microsoft.com/office/powerpoint/2010/main" val="1120612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tr-TR" sz="4000" dirty="0"/>
              <a:t>	ÖĞr. Gör. SANİYE TAYDAŞ</a:t>
            </a:r>
          </a:p>
        </p:txBody>
      </p:sp>
      <p:sp>
        <p:nvSpPr>
          <p:cNvPr id="3" name="Content Placeholder 2"/>
          <p:cNvSpPr>
            <a:spLocks noGrp="1"/>
          </p:cNvSpPr>
          <p:nvPr>
            <p:ph idx="1"/>
          </p:nvPr>
        </p:nvSpPr>
        <p:spPr>
          <a:xfrm>
            <a:off x="677334" y="1384300"/>
            <a:ext cx="9172060" cy="5330009"/>
          </a:xfrm>
        </p:spPr>
        <p:txBody>
          <a:bodyPr>
            <a:normAutofit fontScale="25000" lnSpcReduction="20000"/>
          </a:bodyPr>
          <a:lstStyle/>
          <a:p>
            <a:pPr marL="0" indent="0">
              <a:buNone/>
            </a:pPr>
            <a:r>
              <a:rPr lang="tr-TR" b="1" dirty="0"/>
              <a:t>	</a:t>
            </a:r>
          </a:p>
          <a:p>
            <a:pPr lvl="1">
              <a:buFont typeface="Wingdings" panose="05000000000000000000" pitchFamily="2" charset="2"/>
              <a:buChar char="q"/>
            </a:pPr>
            <a:r>
              <a:rPr lang="tr-TR" sz="8000" b="1" dirty="0"/>
              <a:t>LİSANS</a:t>
            </a:r>
            <a:r>
              <a:rPr lang="tr-TR" sz="8000" dirty="0"/>
              <a:t>:				Selçuk Üniversitesi Mesleki Eğitim Fakültesi </a:t>
            </a:r>
          </a:p>
          <a:p>
            <a:pPr marL="0" indent="0">
              <a:buNone/>
            </a:pPr>
            <a:r>
              <a:rPr lang="tr-TR" sz="8000" dirty="0"/>
              <a:t>				            		Giyim Endüstri ve Giyim Sanatları Eğitimi</a:t>
            </a:r>
          </a:p>
          <a:p>
            <a:pPr marL="0" indent="0">
              <a:buNone/>
            </a:pPr>
            <a:r>
              <a:rPr lang="tr-TR" sz="8000" dirty="0"/>
              <a:t>                                        	Hazır Giyim Öğretmenliği</a:t>
            </a:r>
          </a:p>
          <a:p>
            <a:pPr marL="0" indent="0">
              <a:buNone/>
            </a:pPr>
            <a:endParaRPr lang="tr-TR" sz="8000" dirty="0"/>
          </a:p>
          <a:p>
            <a:pPr lvl="1">
              <a:buFont typeface="Wingdings" panose="05000000000000000000" pitchFamily="2" charset="2"/>
              <a:buChar char="q"/>
            </a:pPr>
            <a:r>
              <a:rPr lang="tr-TR" sz="8000" b="1" dirty="0"/>
              <a:t>YÜKSEK LİSANS: </a:t>
            </a:r>
            <a:r>
              <a:rPr lang="tr-TR" sz="8000" dirty="0">
                <a:solidFill>
                  <a:prstClr val="black">
                    <a:lumMod val="75000"/>
                    <a:lumOff val="25000"/>
                  </a:prstClr>
                </a:solidFill>
              </a:rPr>
              <a:t>	</a:t>
            </a:r>
            <a:r>
              <a:rPr lang="tr-TR" sz="8000" dirty="0"/>
              <a:t>Gazi Üniversitesi Eğitim Bilimleri Enstitüsü,</a:t>
            </a:r>
          </a:p>
          <a:p>
            <a:pPr marL="0" indent="0">
              <a:buNone/>
            </a:pPr>
            <a:r>
              <a:rPr lang="tr-TR" sz="8000" dirty="0"/>
              <a:t>							Giyim Endüstrisi ve Giyim Sanatları </a:t>
            </a:r>
          </a:p>
          <a:p>
            <a:pPr marL="0" indent="0">
              <a:buNone/>
            </a:pPr>
            <a:r>
              <a:rPr lang="tr-TR" sz="8000" dirty="0"/>
              <a:t>							Eğitimi Bilim Dalı</a:t>
            </a:r>
          </a:p>
          <a:p>
            <a:pPr marL="0" indent="0">
              <a:buNone/>
            </a:pPr>
            <a:endParaRPr lang="tr-TR" sz="8000" dirty="0"/>
          </a:p>
          <a:p>
            <a:pPr lvl="1">
              <a:buFont typeface="Wingdings" panose="05000000000000000000" pitchFamily="2" charset="2"/>
              <a:buChar char="q"/>
            </a:pPr>
            <a:r>
              <a:rPr lang="tr-TR" sz="8000" b="1" dirty="0"/>
              <a:t>DOKTORA:		</a:t>
            </a:r>
            <a:r>
              <a:rPr lang="tr-TR" sz="8000" dirty="0"/>
              <a:t> 	Selçuk Üniversitesi </a:t>
            </a:r>
          </a:p>
          <a:p>
            <a:pPr marL="2743200" lvl="6" indent="0">
              <a:buNone/>
            </a:pPr>
            <a:r>
              <a:rPr lang="tr-TR" sz="8000" dirty="0">
                <a:latin typeface="Century" panose="02040604050505020304" pitchFamily="18" charset="0"/>
              </a:rPr>
              <a:t> 	Sosyal Bilimler Enstitüsü</a:t>
            </a:r>
          </a:p>
          <a:p>
            <a:pPr marL="2743200" lvl="6" indent="0">
              <a:buNone/>
            </a:pPr>
            <a:r>
              <a:rPr lang="tr-TR" sz="8000" dirty="0">
                <a:latin typeface="Century" panose="02040604050505020304" pitchFamily="18" charset="0"/>
              </a:rPr>
              <a:t> 	Tasarım ( Devam Ediyor )</a:t>
            </a:r>
          </a:p>
          <a:p>
            <a:pPr marL="457200" lvl="1" indent="0">
              <a:buClr>
                <a:srgbClr val="E84C22">
                  <a:lumMod val="75000"/>
                </a:srgbClr>
              </a:buClr>
              <a:buNone/>
            </a:pPr>
            <a:endParaRPr lang="tr-TR" sz="8000" dirty="0">
              <a:solidFill>
                <a:prstClr val="black">
                  <a:lumMod val="75000"/>
                  <a:lumOff val="25000"/>
                </a:prstClr>
              </a:solidFill>
            </a:endParaRPr>
          </a:p>
          <a:p>
            <a:pPr lvl="1">
              <a:buFont typeface="Wingdings" panose="05000000000000000000" pitchFamily="2" charset="2"/>
              <a:buChar char="q"/>
            </a:pPr>
            <a:r>
              <a:rPr lang="tr-TR" sz="8000" b="1" dirty="0"/>
              <a:t>İLETİŞİM:	</a:t>
            </a:r>
            <a:r>
              <a:rPr lang="tr-TR" sz="8000" b="1" dirty="0">
                <a:solidFill>
                  <a:prstClr val="black">
                    <a:lumMod val="75000"/>
                    <a:lumOff val="25000"/>
                  </a:prstClr>
                </a:solidFill>
              </a:rPr>
              <a:t>		</a:t>
            </a:r>
            <a:r>
              <a:rPr lang="tr-TR" sz="8000" b="1" dirty="0"/>
              <a:t>E posta: </a:t>
            </a:r>
            <a:r>
              <a:rPr lang="tr-TR" sz="8000" dirty="0"/>
              <a:t>saniyetaydas@cumhuriyet.edu.tr</a:t>
            </a:r>
          </a:p>
          <a:p>
            <a:pPr marL="0" indent="0">
              <a:buNone/>
            </a:pPr>
            <a:r>
              <a:rPr lang="tr-TR" sz="8000" b="1" dirty="0"/>
              <a:t>							Telefon: +</a:t>
            </a:r>
            <a:r>
              <a:rPr lang="tr-TR" sz="8000" dirty="0"/>
              <a:t>903462191010 / 2571</a:t>
            </a:r>
          </a:p>
          <a:p>
            <a:pPr lvl="1">
              <a:buClr>
                <a:srgbClr val="E84C22">
                  <a:lumMod val="75000"/>
                </a:srgbClr>
              </a:buClr>
              <a:buFont typeface="Wingdings" panose="05000000000000000000" pitchFamily="2" charset="2"/>
              <a:buChar char="q"/>
            </a:pPr>
            <a:endParaRPr lang="tr-TR" b="1" dirty="0">
              <a:solidFill>
                <a:prstClr val="black">
                  <a:lumMod val="75000"/>
                  <a:lumOff val="25000"/>
                </a:prstClr>
              </a:solidFill>
            </a:endParaRPr>
          </a:p>
          <a:p>
            <a:pPr marL="1828800" lvl="4" indent="0">
              <a:buClr>
                <a:srgbClr val="E84C22">
                  <a:lumMod val="75000"/>
                </a:srgbClr>
              </a:buClr>
              <a:buNone/>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marL="0" indent="0">
              <a:buNone/>
            </a:pPr>
            <a:endParaRPr lang="tr-TR" dirty="0"/>
          </a:p>
        </p:txBody>
      </p:sp>
      <p:pic>
        <p:nvPicPr>
          <p:cNvPr id="5" name="Resim 4" descr="C:\Users\Saniye Taydaş\Desktop\saniye t.jpg"/>
          <p:cNvPicPr/>
          <p:nvPr/>
        </p:nvPicPr>
        <p:blipFill>
          <a:blip r:embed="rId3">
            <a:extLst>
              <a:ext uri="{28A0092B-C50C-407E-A947-70E740481C1C}">
                <a14:useLocalDpi xmlns:a14="http://schemas.microsoft.com/office/drawing/2010/main" val="0"/>
              </a:ext>
            </a:extLst>
          </a:blip>
          <a:srcRect/>
          <a:stretch>
            <a:fillRect/>
          </a:stretch>
        </p:blipFill>
        <p:spPr bwMode="auto">
          <a:xfrm>
            <a:off x="8138622" y="109401"/>
            <a:ext cx="1135380" cy="1513840"/>
          </a:xfrm>
          <a:prstGeom prst="rect">
            <a:avLst/>
          </a:prstGeom>
          <a:noFill/>
          <a:ln>
            <a:noFill/>
          </a:ln>
        </p:spPr>
      </p:pic>
    </p:spTree>
    <p:extLst>
      <p:ext uri="{BB962C8B-B14F-4D97-AF65-F5344CB8AC3E}">
        <p14:creationId xmlns:p14="http://schemas.microsoft.com/office/powerpoint/2010/main" val="2387818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tr-TR" sz="4000" dirty="0"/>
              <a:t>	ÖĞr. Gör. GÜRSEL KORKMAZ</a:t>
            </a:r>
          </a:p>
        </p:txBody>
      </p:sp>
      <p:sp>
        <p:nvSpPr>
          <p:cNvPr id="3" name="Content Placeholder 2"/>
          <p:cNvSpPr>
            <a:spLocks noGrp="1"/>
          </p:cNvSpPr>
          <p:nvPr>
            <p:ph idx="1"/>
          </p:nvPr>
        </p:nvSpPr>
        <p:spPr>
          <a:xfrm>
            <a:off x="677334" y="1384300"/>
            <a:ext cx="9172060" cy="5330009"/>
          </a:xfrm>
        </p:spPr>
        <p:txBody>
          <a:bodyPr>
            <a:normAutofit fontScale="25000" lnSpcReduction="20000"/>
          </a:bodyPr>
          <a:lstStyle/>
          <a:p>
            <a:pPr marL="0" indent="0">
              <a:buNone/>
            </a:pPr>
            <a:r>
              <a:rPr lang="tr-TR" b="1" dirty="0"/>
              <a:t>	</a:t>
            </a:r>
          </a:p>
          <a:p>
            <a:pPr lvl="1">
              <a:buFont typeface="Wingdings" panose="05000000000000000000" pitchFamily="2" charset="2"/>
              <a:buChar char="q"/>
            </a:pPr>
            <a:r>
              <a:rPr lang="tr-TR" sz="8000" b="1" dirty="0"/>
              <a:t>LİSANS</a:t>
            </a:r>
            <a:r>
              <a:rPr lang="tr-TR" sz="8000" dirty="0"/>
              <a:t>:				Uludağ Üniversitesi </a:t>
            </a:r>
          </a:p>
          <a:p>
            <a:pPr marL="457200" lvl="1" indent="0">
              <a:buNone/>
            </a:pPr>
            <a:r>
              <a:rPr lang="tr-TR" sz="8000" dirty="0"/>
              <a:t>						Tekstil Mühendisliği</a:t>
            </a:r>
          </a:p>
          <a:p>
            <a:pPr lvl="1">
              <a:buFont typeface="Wingdings" panose="05000000000000000000" pitchFamily="2" charset="2"/>
              <a:buChar char="q"/>
            </a:pPr>
            <a:endParaRPr lang="tr-TR" sz="8000" dirty="0"/>
          </a:p>
          <a:p>
            <a:pPr lvl="1">
              <a:buFont typeface="Wingdings" panose="05000000000000000000" pitchFamily="2" charset="2"/>
              <a:buChar char="q"/>
            </a:pPr>
            <a:r>
              <a:rPr lang="tr-TR" sz="8000" b="1" dirty="0"/>
              <a:t>YÜKSEK LİSANS: </a:t>
            </a:r>
            <a:r>
              <a:rPr lang="tr-TR" sz="8000" dirty="0">
                <a:solidFill>
                  <a:prstClr val="black">
                    <a:lumMod val="75000"/>
                    <a:lumOff val="25000"/>
                  </a:prstClr>
                </a:solidFill>
              </a:rPr>
              <a:t>	</a:t>
            </a:r>
            <a:r>
              <a:rPr lang="tr-TR" sz="8000" dirty="0"/>
              <a:t>Cumhuriyet Üniversitesi </a:t>
            </a:r>
          </a:p>
          <a:p>
            <a:pPr marL="457200" lvl="1" indent="0">
              <a:buNone/>
            </a:pPr>
            <a:r>
              <a:rPr lang="tr-TR" sz="8000" dirty="0"/>
              <a:t>						Biyomühendislik</a:t>
            </a:r>
          </a:p>
          <a:p>
            <a:pPr marL="0" lvl="1" indent="0">
              <a:buNone/>
            </a:pPr>
            <a:r>
              <a:rPr lang="tr-TR" sz="8000" dirty="0"/>
              <a:t>							Uludağ Üniversitesi </a:t>
            </a:r>
          </a:p>
          <a:p>
            <a:pPr marL="0" lvl="1" indent="0">
              <a:buNone/>
            </a:pPr>
            <a:r>
              <a:rPr lang="tr-TR" sz="8000" dirty="0"/>
              <a:t>							Tekstil Mühendisliği  </a:t>
            </a:r>
          </a:p>
          <a:p>
            <a:pPr lvl="1">
              <a:buFont typeface="Wingdings" panose="05000000000000000000" pitchFamily="2" charset="2"/>
              <a:buChar char="q"/>
            </a:pPr>
            <a:endParaRPr lang="tr-TR" sz="8000" dirty="0"/>
          </a:p>
          <a:p>
            <a:pPr lvl="1">
              <a:buFont typeface="Wingdings" panose="05000000000000000000" pitchFamily="2" charset="2"/>
              <a:buChar char="q"/>
            </a:pPr>
            <a:r>
              <a:rPr lang="tr-TR" sz="8000" b="1" dirty="0"/>
              <a:t>DOKTORA:			</a:t>
            </a:r>
            <a:r>
              <a:rPr lang="tr-TR" sz="8000" dirty="0"/>
              <a:t>Gaziosmanpaşa Üniversitesi </a:t>
            </a:r>
          </a:p>
          <a:p>
            <a:pPr marL="457200" lvl="1" indent="0">
              <a:buNone/>
            </a:pPr>
            <a:r>
              <a:rPr lang="tr-TR" sz="8000" dirty="0"/>
              <a:t>						Biyomühendislik ( Devam Ediyor )</a:t>
            </a:r>
          </a:p>
          <a:p>
            <a:pPr marL="457200" lvl="1" indent="0">
              <a:buNone/>
            </a:pPr>
            <a:endParaRPr lang="tr-TR" sz="8000" dirty="0">
              <a:solidFill>
                <a:prstClr val="black">
                  <a:lumMod val="75000"/>
                  <a:lumOff val="25000"/>
                </a:prstClr>
              </a:solidFill>
            </a:endParaRPr>
          </a:p>
          <a:p>
            <a:pPr lvl="1">
              <a:buFont typeface="Wingdings" panose="05000000000000000000" pitchFamily="2" charset="2"/>
              <a:buChar char="q"/>
            </a:pPr>
            <a:r>
              <a:rPr lang="tr-TR" sz="8000" b="1" dirty="0"/>
              <a:t>İLETİŞİM:	</a:t>
            </a:r>
            <a:r>
              <a:rPr lang="tr-TR" sz="8000" b="1" dirty="0">
                <a:solidFill>
                  <a:prstClr val="black">
                    <a:lumMod val="75000"/>
                    <a:lumOff val="25000"/>
                  </a:prstClr>
                </a:solidFill>
              </a:rPr>
              <a:t>		</a:t>
            </a:r>
            <a:r>
              <a:rPr lang="tr-TR" sz="8000" b="1" dirty="0"/>
              <a:t>E posta: </a:t>
            </a:r>
            <a:r>
              <a:rPr lang="tr-TR" sz="8000" dirty="0"/>
              <a:t>gurselkorkmaz@cumhuriyet.edu.tr</a:t>
            </a:r>
          </a:p>
          <a:p>
            <a:pPr marL="0" indent="0">
              <a:buNone/>
            </a:pPr>
            <a:r>
              <a:rPr lang="tr-TR" sz="8000" b="1" dirty="0"/>
              <a:t>							Telefon: +</a:t>
            </a:r>
            <a:r>
              <a:rPr lang="tr-TR" sz="8000" dirty="0"/>
              <a:t>903462191010 / 2556</a:t>
            </a:r>
          </a:p>
          <a:p>
            <a:pPr lvl="1">
              <a:buClr>
                <a:srgbClr val="E84C22">
                  <a:lumMod val="75000"/>
                </a:srgbClr>
              </a:buClr>
              <a:buFont typeface="Wingdings" panose="05000000000000000000" pitchFamily="2" charset="2"/>
              <a:buChar char="q"/>
            </a:pPr>
            <a:endParaRPr lang="tr-TR" b="1" dirty="0">
              <a:solidFill>
                <a:prstClr val="black">
                  <a:lumMod val="75000"/>
                  <a:lumOff val="25000"/>
                </a:prstClr>
              </a:solidFill>
            </a:endParaRPr>
          </a:p>
          <a:p>
            <a:pPr marL="1828800" lvl="4" indent="0">
              <a:buClr>
                <a:srgbClr val="E84C22">
                  <a:lumMod val="75000"/>
                </a:srgbClr>
              </a:buClr>
              <a:buNone/>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marL="0" indent="0">
              <a:buNone/>
            </a:pPr>
            <a:endParaRPr lang="tr-TR" dirty="0"/>
          </a:p>
        </p:txBody>
      </p:sp>
      <p:pic>
        <p:nvPicPr>
          <p:cNvPr id="6" name="Resim 5" descr="C:\Users\Saniye Taydaş\Desktop\gürsel korkmaz.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2917" y="174897"/>
            <a:ext cx="1061085" cy="1361440"/>
          </a:xfrm>
          <a:prstGeom prst="rect">
            <a:avLst/>
          </a:prstGeom>
          <a:noFill/>
          <a:ln>
            <a:noFill/>
          </a:ln>
        </p:spPr>
      </p:pic>
    </p:spTree>
    <p:extLst>
      <p:ext uri="{BB962C8B-B14F-4D97-AF65-F5344CB8AC3E}">
        <p14:creationId xmlns:p14="http://schemas.microsoft.com/office/powerpoint/2010/main" val="3975167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65760"/>
            <a:ext cx="8596668" cy="1564640"/>
          </a:xfrm>
        </p:spPr>
        <p:txBody>
          <a:bodyPr>
            <a:normAutofit/>
          </a:bodyPr>
          <a:lstStyle/>
          <a:p>
            <a:pPr marL="0" indent="0" algn="ctr"/>
            <a:r>
              <a:rPr lang="tr-TR" sz="4000" dirty="0"/>
              <a:t>	</a:t>
            </a:r>
            <a:r>
              <a:rPr lang="tr-TR" sz="4400" dirty="0"/>
              <a:t>KAZANILAN DERECE VE ÜST KADEMEYE GEÇİŞ</a:t>
            </a:r>
          </a:p>
        </p:txBody>
      </p:sp>
      <p:sp>
        <p:nvSpPr>
          <p:cNvPr id="3" name="Content Placeholder 2"/>
          <p:cNvSpPr>
            <a:spLocks noGrp="1"/>
          </p:cNvSpPr>
          <p:nvPr>
            <p:ph idx="1"/>
          </p:nvPr>
        </p:nvSpPr>
        <p:spPr>
          <a:xfrm>
            <a:off x="677334" y="1815737"/>
            <a:ext cx="9172060" cy="4898572"/>
          </a:xfrm>
        </p:spPr>
        <p:txBody>
          <a:bodyPr>
            <a:normAutofit/>
          </a:bodyPr>
          <a:lstStyle/>
          <a:p>
            <a:pPr marL="0" indent="0" algn="just">
              <a:buNone/>
            </a:pPr>
            <a:r>
              <a:rPr lang="tr-TR" b="1" dirty="0"/>
              <a:t>	</a:t>
            </a:r>
            <a:r>
              <a:rPr lang="tr-TR" dirty="0"/>
              <a:t>Mezun olan öğrenciye Tekstil Teknolojisi Programı ön lisans diploması verilir.</a:t>
            </a:r>
            <a:endParaRPr lang="tr-TR" b="1" dirty="0">
              <a:solidFill>
                <a:prstClr val="black">
                  <a:lumMod val="75000"/>
                  <a:lumOff val="25000"/>
                </a:prstClr>
              </a:solidFill>
            </a:endParaRPr>
          </a:p>
          <a:p>
            <a:pPr marL="0" indent="0" algn="just">
              <a:buNone/>
            </a:pPr>
            <a:r>
              <a:rPr lang="tr-TR" b="1" dirty="0">
                <a:solidFill>
                  <a:prstClr val="black">
                    <a:lumMod val="75000"/>
                    <a:lumOff val="25000"/>
                  </a:prstClr>
                </a:solidFill>
              </a:rPr>
              <a:t>	</a:t>
            </a:r>
            <a:r>
              <a:rPr lang="tr-TR" dirty="0"/>
              <a:t>Öğrenci mezun olduğunda Tekstil Teknolojisi Teknikeri unvanını kazanır.</a:t>
            </a:r>
          </a:p>
          <a:p>
            <a:pPr marL="0" indent="0" algn="just">
              <a:buNone/>
            </a:pPr>
            <a:r>
              <a:rPr lang="tr-TR" dirty="0"/>
              <a:t>	Öğrenci, YÖK’ün ilgili mevzuatı doğrultusunda yatay ve dikey geçiş yapabilir.</a:t>
            </a:r>
          </a:p>
          <a:p>
            <a:pPr>
              <a:buClr>
                <a:srgbClr val="E84C22">
                  <a:lumMod val="75000"/>
                </a:srgbClr>
              </a:buClr>
            </a:pPr>
            <a:endParaRPr lang="tr-TR" dirty="0"/>
          </a:p>
          <a:p>
            <a:pPr>
              <a:buClr>
                <a:srgbClr val="E84C22">
                  <a:lumMod val="75000"/>
                </a:srgbClr>
              </a:buClr>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353356008"/>
              </p:ext>
            </p:extLst>
          </p:nvPr>
        </p:nvGraphicFramePr>
        <p:xfrm>
          <a:off x="770709" y="3971109"/>
          <a:ext cx="9078685" cy="2743200"/>
        </p:xfrm>
        <a:graphic>
          <a:graphicData uri="http://schemas.openxmlformats.org/drawingml/2006/table">
            <a:tbl>
              <a:tblPr firstRow="1" firstCol="1" bandRow="1">
                <a:tableStyleId>{ED083AE6-46FA-4A59-8FB0-9F97EB10719F}</a:tableStyleId>
              </a:tblPr>
              <a:tblGrid>
                <a:gridCol w="4662616">
                  <a:extLst>
                    <a:ext uri="{9D8B030D-6E8A-4147-A177-3AD203B41FA5}">
                      <a16:colId xmlns:a16="http://schemas.microsoft.com/office/drawing/2014/main" val="1592747319"/>
                    </a:ext>
                  </a:extLst>
                </a:gridCol>
                <a:gridCol w="4416069">
                  <a:extLst>
                    <a:ext uri="{9D8B030D-6E8A-4147-A177-3AD203B41FA5}">
                      <a16:colId xmlns:a16="http://schemas.microsoft.com/office/drawing/2014/main" val="4009108739"/>
                    </a:ext>
                  </a:extLst>
                </a:gridCol>
              </a:tblGrid>
              <a:tr h="545737">
                <a:tc>
                  <a:txBody>
                    <a:bodyPr/>
                    <a:lstStyle/>
                    <a:p>
                      <a:pPr algn="just">
                        <a:spcAft>
                          <a:spcPts val="0"/>
                        </a:spcAft>
                      </a:pPr>
                      <a:r>
                        <a:rPr lang="tr-TR" sz="2000" kern="1200" dirty="0"/>
                        <a:t>Ön Lisans Mezuniyet Alanı      </a:t>
                      </a:r>
                      <a:endParaRPr lang="tr-TR" sz="2000" kern="1200" dirty="0">
                        <a:solidFill>
                          <a:schemeClr val="tx1">
                            <a:lumMod val="75000"/>
                            <a:lumOff val="25000"/>
                          </a:schemeClr>
                        </a:solidFill>
                        <a:latin typeface="Century" panose="02040604050505020304" pitchFamily="18" charset="0"/>
                        <a:ea typeface="+mn-ea"/>
                        <a:cs typeface="+mn-cs"/>
                      </a:endParaRPr>
                    </a:p>
                  </a:txBody>
                  <a:tcPr marL="68580" marR="68580" marT="0" marB="0"/>
                </a:tc>
                <a:tc>
                  <a:txBody>
                    <a:bodyPr/>
                    <a:lstStyle/>
                    <a:p>
                      <a:pPr algn="just">
                        <a:spcAft>
                          <a:spcPts val="0"/>
                        </a:spcAft>
                      </a:pPr>
                      <a:r>
                        <a:rPr lang="tr-TR" sz="2000" kern="1200"/>
                        <a:t>Tercih Yapabilecek Lisans Programları</a:t>
                      </a:r>
                      <a:endParaRPr lang="tr-TR" sz="2000" kern="1200">
                        <a:solidFill>
                          <a:schemeClr val="tx1">
                            <a:lumMod val="75000"/>
                            <a:lumOff val="25000"/>
                          </a:schemeClr>
                        </a:solidFill>
                        <a:latin typeface="Century" panose="02040604050505020304" pitchFamily="18" charset="0"/>
                        <a:ea typeface="+mn-ea"/>
                        <a:cs typeface="+mn-cs"/>
                      </a:endParaRPr>
                    </a:p>
                  </a:txBody>
                  <a:tcPr marL="68580" marR="68580" marT="0" marB="0"/>
                </a:tc>
                <a:extLst>
                  <a:ext uri="{0D108BD9-81ED-4DB2-BD59-A6C34878D82A}">
                    <a16:rowId xmlns:a16="http://schemas.microsoft.com/office/drawing/2014/main" val="2853402565"/>
                  </a:ext>
                </a:extLst>
              </a:tr>
              <a:tr h="1910080">
                <a:tc>
                  <a:txBody>
                    <a:bodyPr/>
                    <a:lstStyle/>
                    <a:p>
                      <a:pPr algn="just">
                        <a:spcAft>
                          <a:spcPts val="0"/>
                        </a:spcAft>
                      </a:pPr>
                      <a:r>
                        <a:rPr lang="tr-TR" sz="2000" kern="1200" dirty="0"/>
                        <a:t>Tekstil Teknolojisi</a:t>
                      </a:r>
                      <a:endParaRPr lang="tr-TR" sz="2000" kern="1200" dirty="0">
                        <a:solidFill>
                          <a:schemeClr val="tx1">
                            <a:lumMod val="75000"/>
                            <a:lumOff val="25000"/>
                          </a:schemeClr>
                        </a:solidFill>
                        <a:latin typeface="Century" panose="02040604050505020304" pitchFamily="18" charset="0"/>
                        <a:ea typeface="+mn-ea"/>
                        <a:cs typeface="+mn-cs"/>
                      </a:endParaRPr>
                    </a:p>
                  </a:txBody>
                  <a:tcPr marL="68580" marR="68580" marT="0" marB="0"/>
                </a:tc>
                <a:tc>
                  <a:txBody>
                    <a:bodyPr/>
                    <a:lstStyle/>
                    <a:p>
                      <a:pPr algn="just">
                        <a:spcAft>
                          <a:spcPts val="0"/>
                        </a:spcAft>
                      </a:pPr>
                      <a:r>
                        <a:rPr lang="tr-TR" sz="2000" kern="1200" dirty="0"/>
                        <a:t>Tekstil Mühendisliği</a:t>
                      </a:r>
                    </a:p>
                    <a:p>
                      <a:pPr algn="just">
                        <a:spcAft>
                          <a:spcPts val="0"/>
                        </a:spcAft>
                      </a:pPr>
                      <a:r>
                        <a:rPr lang="tr-TR" sz="2000" kern="1200" dirty="0"/>
                        <a:t>Moda Tasarımı</a:t>
                      </a:r>
                    </a:p>
                    <a:p>
                      <a:pPr algn="just">
                        <a:spcAft>
                          <a:spcPts val="0"/>
                        </a:spcAft>
                      </a:pPr>
                      <a:r>
                        <a:rPr lang="tr-TR" sz="2000" kern="1200" dirty="0"/>
                        <a:t>Moda Giyim Tasarımı</a:t>
                      </a:r>
                    </a:p>
                    <a:p>
                      <a:pPr algn="just">
                        <a:spcAft>
                          <a:spcPts val="0"/>
                        </a:spcAft>
                      </a:pPr>
                      <a:r>
                        <a:rPr lang="tr-TR" sz="2000" kern="1200" dirty="0"/>
                        <a:t>Moda ve Tekstil Tasarımı</a:t>
                      </a:r>
                    </a:p>
                    <a:p>
                      <a:pPr algn="just">
                        <a:spcAft>
                          <a:spcPts val="0"/>
                        </a:spcAft>
                      </a:pPr>
                      <a:r>
                        <a:rPr lang="tr-TR" sz="2000" kern="1200" dirty="0"/>
                        <a:t>Tekstil Tasarımı</a:t>
                      </a:r>
                    </a:p>
                    <a:p>
                      <a:pPr algn="just">
                        <a:spcAft>
                          <a:spcPts val="0"/>
                        </a:spcAft>
                      </a:pPr>
                      <a:r>
                        <a:rPr lang="tr-TR" sz="2000" kern="1200" dirty="0"/>
                        <a:t>Tekstil ve Moda Tasarımı</a:t>
                      </a:r>
                    </a:p>
                    <a:p>
                      <a:pPr algn="just">
                        <a:spcAft>
                          <a:spcPts val="0"/>
                        </a:spcAft>
                      </a:pPr>
                      <a:r>
                        <a:rPr lang="tr-TR" sz="2000" kern="1200" dirty="0"/>
                        <a:t>Tekstil</a:t>
                      </a:r>
                      <a:endParaRPr lang="tr-TR" sz="2000" kern="1200" dirty="0">
                        <a:solidFill>
                          <a:schemeClr val="tx1">
                            <a:lumMod val="75000"/>
                            <a:lumOff val="25000"/>
                          </a:schemeClr>
                        </a:solidFill>
                        <a:latin typeface="Century" panose="02040604050505020304" pitchFamily="18" charset="0"/>
                        <a:ea typeface="+mn-ea"/>
                        <a:cs typeface="+mn-cs"/>
                      </a:endParaRPr>
                    </a:p>
                  </a:txBody>
                  <a:tcPr marL="68580" marR="68580" marT="0" marB="0"/>
                </a:tc>
                <a:extLst>
                  <a:ext uri="{0D108BD9-81ED-4DB2-BD59-A6C34878D82A}">
                    <a16:rowId xmlns:a16="http://schemas.microsoft.com/office/drawing/2014/main" val="1659533801"/>
                  </a:ext>
                </a:extLst>
              </a:tr>
            </a:tbl>
          </a:graphicData>
        </a:graphic>
      </p:graphicFrame>
    </p:spTree>
    <p:extLst>
      <p:ext uri="{BB962C8B-B14F-4D97-AF65-F5344CB8AC3E}">
        <p14:creationId xmlns:p14="http://schemas.microsoft.com/office/powerpoint/2010/main" val="1636861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1603829"/>
          </a:xfrm>
        </p:spPr>
        <p:txBody>
          <a:bodyPr>
            <a:normAutofit/>
          </a:bodyPr>
          <a:lstStyle/>
          <a:p>
            <a:pPr marL="0" indent="0" algn="ctr"/>
            <a:r>
              <a:rPr lang="tr-TR" sz="4000" dirty="0"/>
              <a:t>	</a:t>
            </a:r>
            <a:r>
              <a:rPr lang="tr-TR" sz="4400" dirty="0"/>
              <a:t>KARİYER OLANAKLARI</a:t>
            </a:r>
          </a:p>
        </p:txBody>
      </p:sp>
      <p:sp>
        <p:nvSpPr>
          <p:cNvPr id="3" name="Content Placeholder 2"/>
          <p:cNvSpPr>
            <a:spLocks noGrp="1"/>
          </p:cNvSpPr>
          <p:nvPr>
            <p:ph idx="1"/>
          </p:nvPr>
        </p:nvSpPr>
        <p:spPr>
          <a:xfrm>
            <a:off x="677334" y="1123406"/>
            <a:ext cx="8858552" cy="5590904"/>
          </a:xfrm>
        </p:spPr>
        <p:txBody>
          <a:bodyPr>
            <a:normAutofit/>
          </a:bodyPr>
          <a:lstStyle/>
          <a:p>
            <a:pPr marL="0" indent="0" algn="just">
              <a:buNone/>
            </a:pPr>
            <a:r>
              <a:rPr lang="tr-TR" b="1" dirty="0"/>
              <a:t>	</a:t>
            </a:r>
            <a:r>
              <a:rPr lang="tr-TR" dirty="0"/>
              <a:t>Mezun olan öğrenci kazandığı bilgi ve becerileri kullanarak tekstil işletmelerinin; üretim alanında, kalite kontrol alanında, laboratuvarda, planlamada, tasarımda, modelhane departmanında, tedarik ve satın almada, malzeme kabulünde, depolamada, bakımda, araştırma-geliştirme kısımlarında, işletmelerin üretim hatlarıyla ilgili eğitim departmanlarında vasıflı eleman, orta kademe yönetici, müşteri temsilcisi olarak çalışabilmektedirler. Bunların yanı sıra bilgisayarlı kalıp, tasarım programlarıyla eğitilmiş, üretilecek ürünlerin tasarım boyutuna uygulamalı eğitim ile kazandırılan teknik, estetik ve artistik değerler katabilecek yetkin tasarımcılar gibi görevleri üstlenebilecek istihdam olanaklarına sahiptirler. Tekstil fabrikaları ve atölyeleri, özel işletmeler, moda evleri, tekstil ihracat firmaları, örme sanayi ve benzerlerinde iş bulma fırsatları vardır. Sektörde kendi olanaklarıyla moda evi ve atölyeler açarak kendilerine iş imkanı yaratabilirler. Ayrıca halk eğitim merkezlerinde usta öğretici olarak çalışabilirler ve eleman yetiştirme kurslarında eğitmen olarak görev alabilirler. </a:t>
            </a:r>
          </a:p>
          <a:p>
            <a:pPr marL="0" indent="0" algn="just">
              <a:buNone/>
            </a:pPr>
            <a:endParaRPr lang="tr-TR" dirty="0"/>
          </a:p>
          <a:p>
            <a:pPr>
              <a:buClr>
                <a:srgbClr val="E84C22">
                  <a:lumMod val="75000"/>
                </a:srgbClr>
              </a:buClr>
            </a:pPr>
            <a:endParaRPr lang="tr-TR" dirty="0">
              <a:solidFill>
                <a:prstClr val="black">
                  <a:lumMod val="75000"/>
                  <a:lumOff val="25000"/>
                </a:prstClr>
              </a:solidFill>
            </a:endParaRPr>
          </a:p>
          <a:p>
            <a:pPr>
              <a:buClr>
                <a:srgbClr val="E84C22">
                  <a:lumMod val="75000"/>
                </a:srgbClr>
              </a:buClr>
            </a:pPr>
            <a:endParaRPr lang="tr-TR" dirty="0">
              <a:solidFill>
                <a:prstClr val="black">
                  <a:lumMod val="75000"/>
                  <a:lumOff val="25000"/>
                </a:prstClr>
              </a:solidFill>
            </a:endParaRPr>
          </a:p>
          <a:p>
            <a:pPr marL="0" indent="0">
              <a:buNone/>
            </a:pPr>
            <a:endParaRPr lang="tr-TR" dirty="0"/>
          </a:p>
        </p:txBody>
      </p:sp>
    </p:spTree>
    <p:extLst>
      <p:ext uri="{BB962C8B-B14F-4D97-AF65-F5344CB8AC3E}">
        <p14:creationId xmlns:p14="http://schemas.microsoft.com/office/powerpoint/2010/main" val="293698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1603829"/>
          </a:xfrm>
        </p:spPr>
        <p:txBody>
          <a:bodyPr>
            <a:normAutofit/>
          </a:bodyPr>
          <a:lstStyle/>
          <a:p>
            <a:pPr marL="0" indent="0" algn="ctr"/>
            <a:r>
              <a:rPr lang="tr-TR" sz="4000" dirty="0"/>
              <a:t>	</a:t>
            </a:r>
            <a:r>
              <a:rPr lang="tr-TR" sz="4400" dirty="0"/>
              <a:t>BARINMA İMKANLARI</a:t>
            </a:r>
          </a:p>
        </p:txBody>
      </p:sp>
      <p:sp>
        <p:nvSpPr>
          <p:cNvPr id="4" name="İçerik Yer Tutucusu 3"/>
          <p:cNvSpPr>
            <a:spLocks noGrp="1"/>
          </p:cNvSpPr>
          <p:nvPr>
            <p:ph idx="1"/>
          </p:nvPr>
        </p:nvSpPr>
        <p:spPr>
          <a:xfrm>
            <a:off x="677334" y="1045029"/>
            <a:ext cx="8884677" cy="4996333"/>
          </a:xfrm>
        </p:spPr>
        <p:txBody>
          <a:bodyPr>
            <a:normAutofit/>
          </a:bodyPr>
          <a:lstStyle/>
          <a:p>
            <a:pPr marL="0" indent="0" algn="just">
              <a:buNone/>
            </a:pPr>
            <a:r>
              <a:rPr lang="tr-TR" dirty="0">
                <a:solidFill>
                  <a:srgbClr val="505050"/>
                </a:solidFill>
              </a:rPr>
              <a:t>	Yerleşke içerisinde ve şehir merkezinde Kredi ve Yurtlar Kurumu Genel Müdürlüğüne ait yaklaşık 25 bin öğrencinin barınabileceği yurtlar bulunmaktadır. Barınma sorununun olmadığı bir üniversite olan Sivas Cumhuriyet Üniversitesi öğrencilerinin barındığı yurtlarda da ayrıca sosyal ve kültürel etkinliklerin yapılabildiği tesisler mevcuttur.</a:t>
            </a:r>
            <a:endParaRPr lang="tr-TR" dirty="0"/>
          </a:p>
          <a:p>
            <a:endParaRPr lang="tr-TR" i="1" dirty="0"/>
          </a:p>
        </p:txBody>
      </p:sp>
      <p:pic>
        <p:nvPicPr>
          <p:cNvPr id="6" name="Resim 5"/>
          <p:cNvPicPr>
            <a:picLocks noChangeAspect="1"/>
          </p:cNvPicPr>
          <p:nvPr/>
        </p:nvPicPr>
        <p:blipFill>
          <a:blip r:embed="rId3"/>
          <a:stretch>
            <a:fillRect/>
          </a:stretch>
        </p:blipFill>
        <p:spPr>
          <a:xfrm>
            <a:off x="677334" y="2648859"/>
            <a:ext cx="4534746" cy="3974010"/>
          </a:xfrm>
          <a:prstGeom prst="rect">
            <a:avLst/>
          </a:prstGeom>
        </p:spPr>
      </p:pic>
      <p:pic>
        <p:nvPicPr>
          <p:cNvPr id="7" name="Resim 6"/>
          <p:cNvPicPr>
            <a:picLocks noChangeAspect="1"/>
          </p:cNvPicPr>
          <p:nvPr/>
        </p:nvPicPr>
        <p:blipFill>
          <a:blip r:embed="rId4"/>
          <a:stretch>
            <a:fillRect/>
          </a:stretch>
        </p:blipFill>
        <p:spPr>
          <a:xfrm>
            <a:off x="5212080" y="2648857"/>
            <a:ext cx="4349931" cy="3974012"/>
          </a:xfrm>
          <a:prstGeom prst="rect">
            <a:avLst/>
          </a:prstGeom>
        </p:spPr>
      </p:pic>
    </p:spTree>
    <p:extLst>
      <p:ext uri="{BB962C8B-B14F-4D97-AF65-F5344CB8AC3E}">
        <p14:creationId xmlns:p14="http://schemas.microsoft.com/office/powerpoint/2010/main" val="491435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1603829"/>
          </a:xfrm>
        </p:spPr>
        <p:txBody>
          <a:bodyPr>
            <a:normAutofit/>
          </a:bodyPr>
          <a:lstStyle/>
          <a:p>
            <a:pPr marL="0" indent="0" algn="ctr"/>
            <a:r>
              <a:rPr lang="tr-TR" sz="4000" dirty="0"/>
              <a:t>	</a:t>
            </a:r>
            <a:r>
              <a:rPr lang="tr-TR" sz="4400" dirty="0"/>
              <a:t>SOSYAL YAŞAM İMKANLARI</a:t>
            </a:r>
          </a:p>
        </p:txBody>
      </p:sp>
      <p:sp>
        <p:nvSpPr>
          <p:cNvPr id="3" name="Content Placeholder 2"/>
          <p:cNvSpPr>
            <a:spLocks noGrp="1"/>
          </p:cNvSpPr>
          <p:nvPr>
            <p:ph idx="1"/>
          </p:nvPr>
        </p:nvSpPr>
        <p:spPr>
          <a:xfrm>
            <a:off x="677334" y="1097280"/>
            <a:ext cx="8858552" cy="5617030"/>
          </a:xfrm>
        </p:spPr>
        <p:txBody>
          <a:bodyPr>
            <a:normAutofit/>
          </a:bodyPr>
          <a:lstStyle/>
          <a:p>
            <a:pPr algn="just">
              <a:buFont typeface="Wingdings" panose="05000000000000000000" pitchFamily="2" charset="2"/>
              <a:buChar char="q"/>
            </a:pPr>
            <a:r>
              <a:rPr lang="tr-TR" b="1" dirty="0"/>
              <a:t>SPORTİF İMKANLAR: </a:t>
            </a:r>
            <a:r>
              <a:rPr lang="tr-TR" dirty="0"/>
              <a:t>Üniversitemizde öğrencilerimizin spor yapabilecekleri yarı olimpik yüzme havuzu, açık/kapalı futbol sahaları, tenis kortları, voleybol ve basketbol sahaları, mini futbol sahaları, tırmanma duvarı gibi imkânlar bulunmaktadır. Ayrıca atletizm, yüzme, doğa yürüyüşü, basketbol, jimnastik, futbol, güreş, hentbol, judo, kayak, voleybol, dağcılık, badminton, karate, tekvando, boks, kros, orientring, tenis, su kayağı, jet-ski, bilek güreşi, salon futbolu ve plaj hentbolu dallarında çeşitli faaliyetler yapılmaktadır.</a:t>
            </a:r>
          </a:p>
          <a:p>
            <a:pPr marL="0" indent="0" algn="just">
              <a:buNone/>
            </a:pPr>
            <a:endParaRPr lang="tr-TR" dirty="0"/>
          </a:p>
        </p:txBody>
      </p:sp>
      <p:pic>
        <p:nvPicPr>
          <p:cNvPr id="4" name="Resim 3"/>
          <p:cNvPicPr>
            <a:picLocks noChangeAspect="1"/>
          </p:cNvPicPr>
          <p:nvPr/>
        </p:nvPicPr>
        <p:blipFill>
          <a:blip r:embed="rId3"/>
          <a:stretch>
            <a:fillRect/>
          </a:stretch>
        </p:blipFill>
        <p:spPr>
          <a:xfrm>
            <a:off x="836023" y="3683725"/>
            <a:ext cx="3644537" cy="3030583"/>
          </a:xfrm>
          <a:prstGeom prst="rect">
            <a:avLst/>
          </a:prstGeom>
        </p:spPr>
      </p:pic>
      <p:pic>
        <p:nvPicPr>
          <p:cNvPr id="5" name="Resim 4"/>
          <p:cNvPicPr>
            <a:picLocks noChangeAspect="1"/>
          </p:cNvPicPr>
          <p:nvPr/>
        </p:nvPicPr>
        <p:blipFill>
          <a:blip r:embed="rId4"/>
          <a:stretch>
            <a:fillRect/>
          </a:stretch>
        </p:blipFill>
        <p:spPr>
          <a:xfrm>
            <a:off x="4480560" y="3683723"/>
            <a:ext cx="3448050" cy="3030585"/>
          </a:xfrm>
          <a:prstGeom prst="rect">
            <a:avLst/>
          </a:prstGeom>
        </p:spPr>
      </p:pic>
      <p:pic>
        <p:nvPicPr>
          <p:cNvPr id="6" name="Resim 5"/>
          <p:cNvPicPr>
            <a:picLocks noChangeAspect="1"/>
          </p:cNvPicPr>
          <p:nvPr/>
        </p:nvPicPr>
        <p:blipFill>
          <a:blip r:embed="rId5"/>
          <a:stretch>
            <a:fillRect/>
          </a:stretch>
        </p:blipFill>
        <p:spPr>
          <a:xfrm>
            <a:off x="7907111" y="3683721"/>
            <a:ext cx="3352800" cy="3030587"/>
          </a:xfrm>
          <a:prstGeom prst="rect">
            <a:avLst/>
          </a:prstGeom>
        </p:spPr>
      </p:pic>
    </p:spTree>
    <p:extLst>
      <p:ext uri="{BB962C8B-B14F-4D97-AF65-F5344CB8AC3E}">
        <p14:creationId xmlns:p14="http://schemas.microsoft.com/office/powerpoint/2010/main" val="3722348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1603829"/>
          </a:xfrm>
        </p:spPr>
        <p:txBody>
          <a:bodyPr>
            <a:normAutofit/>
          </a:bodyPr>
          <a:lstStyle/>
          <a:p>
            <a:pPr marL="0" indent="0" algn="ctr"/>
            <a:r>
              <a:rPr lang="tr-TR" sz="4000" dirty="0"/>
              <a:t>	</a:t>
            </a:r>
            <a:r>
              <a:rPr lang="tr-TR" sz="4400" dirty="0"/>
              <a:t>SOSYAL YAŞAM İMKANLARI</a:t>
            </a:r>
          </a:p>
        </p:txBody>
      </p:sp>
      <p:sp>
        <p:nvSpPr>
          <p:cNvPr id="3" name="Content Placeholder 2"/>
          <p:cNvSpPr>
            <a:spLocks noGrp="1"/>
          </p:cNvSpPr>
          <p:nvPr>
            <p:ph idx="1"/>
          </p:nvPr>
        </p:nvSpPr>
        <p:spPr>
          <a:xfrm>
            <a:off x="677334" y="1097280"/>
            <a:ext cx="8858552" cy="5617030"/>
          </a:xfrm>
        </p:spPr>
        <p:txBody>
          <a:bodyPr>
            <a:normAutofit/>
          </a:bodyPr>
          <a:lstStyle/>
          <a:p>
            <a:pPr algn="just">
              <a:buClr>
                <a:srgbClr val="E84C22">
                  <a:lumMod val="75000"/>
                </a:srgbClr>
              </a:buClr>
              <a:buFont typeface="Wingdings" panose="05000000000000000000" pitchFamily="2" charset="2"/>
              <a:buChar char="q"/>
            </a:pPr>
            <a:r>
              <a:rPr lang="tr-TR" b="1" dirty="0"/>
              <a:t>YEMEKHANE VE KAFETERYALAR: </a:t>
            </a:r>
            <a:r>
              <a:rPr lang="tr-TR" dirty="0"/>
              <a:t>Merkez kampüste aynı anda 3000 kişiye yemek verilebilen yemek salonları mevcuttur ve günlük 4500 - 5000 civarında öğrenciye yemek verilmektedir. Yemekler diyet uzmanlarının kontrolünde öğrencilerimize çok uygun fiyata kaliteli hizmet anlayışla verilmektedir. Öğrencilerin boş vakitlerinde dinlenebileceği ve çeşitli ihtiyaçlarını karşılayabileceği kantinler her binada mevcuttur. Kampüs içerisinde özel kişiler tarafından işletilen çok sayıda lüks işletme mevcuttur.</a:t>
            </a:r>
            <a:endParaRPr lang="tr-TR" b="1" dirty="0"/>
          </a:p>
          <a:p>
            <a:pPr algn="just">
              <a:buClr>
                <a:srgbClr val="E84C22">
                  <a:lumMod val="75000"/>
                </a:srgbClr>
              </a:buClr>
              <a:buFont typeface="Wingdings" panose="05000000000000000000" pitchFamily="2" charset="2"/>
              <a:buChar char="q"/>
            </a:pPr>
            <a:endParaRPr lang="tr-TR" b="1" dirty="0"/>
          </a:p>
          <a:p>
            <a:pPr marL="0" indent="0" algn="just">
              <a:buNone/>
            </a:pPr>
            <a:endParaRPr lang="tr-TR" dirty="0"/>
          </a:p>
        </p:txBody>
      </p:sp>
      <p:pic>
        <p:nvPicPr>
          <p:cNvPr id="4" name="Resim 3"/>
          <p:cNvPicPr>
            <a:picLocks noChangeAspect="1"/>
          </p:cNvPicPr>
          <p:nvPr/>
        </p:nvPicPr>
        <p:blipFill>
          <a:blip r:embed="rId3"/>
          <a:stretch>
            <a:fillRect/>
          </a:stretch>
        </p:blipFill>
        <p:spPr>
          <a:xfrm>
            <a:off x="836024" y="3735978"/>
            <a:ext cx="4415246" cy="2978332"/>
          </a:xfrm>
          <a:prstGeom prst="rect">
            <a:avLst/>
          </a:prstGeom>
        </p:spPr>
      </p:pic>
      <p:pic>
        <p:nvPicPr>
          <p:cNvPr id="5" name="Resim 4"/>
          <p:cNvPicPr>
            <a:picLocks noChangeAspect="1"/>
          </p:cNvPicPr>
          <p:nvPr/>
        </p:nvPicPr>
        <p:blipFill>
          <a:blip r:embed="rId4"/>
          <a:stretch>
            <a:fillRect/>
          </a:stretch>
        </p:blipFill>
        <p:spPr>
          <a:xfrm>
            <a:off x="5251270" y="3735978"/>
            <a:ext cx="4284616" cy="2978332"/>
          </a:xfrm>
          <a:prstGeom prst="rect">
            <a:avLst/>
          </a:prstGeom>
        </p:spPr>
      </p:pic>
    </p:spTree>
    <p:extLst>
      <p:ext uri="{BB962C8B-B14F-4D97-AF65-F5344CB8AC3E}">
        <p14:creationId xmlns:p14="http://schemas.microsoft.com/office/powerpoint/2010/main" val="2840165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1603829"/>
          </a:xfrm>
        </p:spPr>
        <p:txBody>
          <a:bodyPr>
            <a:normAutofit/>
          </a:bodyPr>
          <a:lstStyle/>
          <a:p>
            <a:pPr marL="0" indent="0" algn="ctr"/>
            <a:r>
              <a:rPr lang="tr-TR" sz="4000" dirty="0"/>
              <a:t>	</a:t>
            </a:r>
            <a:r>
              <a:rPr lang="tr-TR" sz="4400" dirty="0"/>
              <a:t>SOSYAL YAŞAM İMKANLARI</a:t>
            </a:r>
          </a:p>
        </p:txBody>
      </p:sp>
      <p:sp>
        <p:nvSpPr>
          <p:cNvPr id="3" name="Content Placeholder 2"/>
          <p:cNvSpPr>
            <a:spLocks noGrp="1"/>
          </p:cNvSpPr>
          <p:nvPr>
            <p:ph idx="1"/>
          </p:nvPr>
        </p:nvSpPr>
        <p:spPr>
          <a:xfrm>
            <a:off x="677334" y="1097280"/>
            <a:ext cx="8858552" cy="5617030"/>
          </a:xfrm>
        </p:spPr>
        <p:txBody>
          <a:bodyPr>
            <a:normAutofit/>
          </a:bodyPr>
          <a:lstStyle/>
          <a:p>
            <a:pPr algn="just">
              <a:buClr>
                <a:srgbClr val="E84C22">
                  <a:lumMod val="75000"/>
                </a:srgbClr>
              </a:buClr>
              <a:buFont typeface="Wingdings" panose="05000000000000000000" pitchFamily="2" charset="2"/>
              <a:buChar char="q"/>
            </a:pPr>
            <a:r>
              <a:rPr lang="tr-TR" b="1" dirty="0"/>
              <a:t>KÜLTÜREL FAALİYETLER: </a:t>
            </a:r>
            <a:r>
              <a:rPr lang="tr-TR" dirty="0"/>
              <a:t>Üniversitemizde kültürel faaliyetlerin gerçekleştirilebilmesi için 500 kişi kapasiteli bir büyük salon, ayrıca çeşitli binalara dağılmış durumda 12 adet küçük kapasiteli salon bulunmaktadır. Yine, Kampus içerisinde 5000 kişilik açık hava tiyatrosu bulunmaktadır. Bu salonlarda tüm öğrencilerimiz her türlü kültürel etkinliği düzenleyebilmekte ve katılabilmektedir.</a:t>
            </a:r>
            <a:endParaRPr lang="tr-TR" b="1" dirty="0"/>
          </a:p>
          <a:p>
            <a:pPr marL="0" indent="0" algn="just">
              <a:buNone/>
            </a:pPr>
            <a:endParaRPr lang="tr-TR" dirty="0"/>
          </a:p>
        </p:txBody>
      </p:sp>
      <p:pic>
        <p:nvPicPr>
          <p:cNvPr id="4" name="Resim 3"/>
          <p:cNvPicPr>
            <a:picLocks noChangeAspect="1"/>
          </p:cNvPicPr>
          <p:nvPr/>
        </p:nvPicPr>
        <p:blipFill>
          <a:blip r:embed="rId3"/>
          <a:stretch>
            <a:fillRect/>
          </a:stretch>
        </p:blipFill>
        <p:spPr>
          <a:xfrm>
            <a:off x="809898" y="3226526"/>
            <a:ext cx="4532810" cy="3487784"/>
          </a:xfrm>
          <a:prstGeom prst="rect">
            <a:avLst/>
          </a:prstGeom>
        </p:spPr>
      </p:pic>
      <p:pic>
        <p:nvPicPr>
          <p:cNvPr id="5" name="Resim 4"/>
          <p:cNvPicPr>
            <a:picLocks noChangeAspect="1"/>
          </p:cNvPicPr>
          <p:nvPr/>
        </p:nvPicPr>
        <p:blipFill>
          <a:blip r:embed="rId4"/>
          <a:stretch>
            <a:fillRect/>
          </a:stretch>
        </p:blipFill>
        <p:spPr>
          <a:xfrm>
            <a:off x="5342709" y="3226526"/>
            <a:ext cx="4193178" cy="3487783"/>
          </a:xfrm>
          <a:prstGeom prst="rect">
            <a:avLst/>
          </a:prstGeom>
        </p:spPr>
      </p:pic>
    </p:spTree>
    <p:extLst>
      <p:ext uri="{BB962C8B-B14F-4D97-AF65-F5344CB8AC3E}">
        <p14:creationId xmlns:p14="http://schemas.microsoft.com/office/powerpoint/2010/main" val="17991787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39634"/>
            <a:ext cx="8596668" cy="1590766"/>
          </a:xfrm>
        </p:spPr>
        <p:txBody>
          <a:bodyPr>
            <a:normAutofit/>
          </a:bodyPr>
          <a:lstStyle/>
          <a:p>
            <a:pPr algn="ctr"/>
            <a:r>
              <a:rPr lang="tr-TR" sz="4400" dirty="0"/>
              <a:t>BÖLÜMÜN TARİHÇESİ</a:t>
            </a:r>
          </a:p>
        </p:txBody>
      </p:sp>
      <p:sp>
        <p:nvSpPr>
          <p:cNvPr id="3" name="Content Placeholder 2"/>
          <p:cNvSpPr>
            <a:spLocks noGrp="1"/>
          </p:cNvSpPr>
          <p:nvPr>
            <p:ph idx="1"/>
          </p:nvPr>
        </p:nvSpPr>
        <p:spPr>
          <a:xfrm>
            <a:off x="677333" y="1123406"/>
            <a:ext cx="9079141" cy="5260141"/>
          </a:xfrm>
        </p:spPr>
        <p:txBody>
          <a:bodyPr>
            <a:normAutofit/>
          </a:bodyPr>
          <a:lstStyle/>
          <a:p>
            <a:pPr marL="0" indent="0" algn="just">
              <a:lnSpc>
                <a:spcPct val="150000"/>
              </a:lnSpc>
              <a:buNone/>
            </a:pPr>
            <a:r>
              <a:rPr lang="tr-TR" sz="2000" dirty="0">
                <a:latin typeface="Century" panose="02040604050505020304" pitchFamily="18" charset="0"/>
                <a:cs typeface="Calibri" panose="020F0502020204030204" pitchFamily="34" charset="0"/>
              </a:rPr>
              <a:t>	</a:t>
            </a:r>
            <a:r>
              <a:rPr lang="tr-TR" sz="2800" dirty="0"/>
              <a:t>Bölümümüz 1999 yılında Hazır Giyim Programı adı altında açılmıştır.2002 yılında uygulanan MEB-YÖK Meslek Yüksekokulları Program Geliştirme Projesi kapsamında Tekstil Eğitim Programı adı ile eğitim ve öğretime devam etmiştir.2009 yılında ise Tekstil, Giyim, Ayakkabı ve Deri Bölümü Tekstil Teknolojisi Programı olarak uygulamaya geçmiş halen aynı isimle eğitime devam edilmektedir. </a:t>
            </a:r>
          </a:p>
          <a:p>
            <a:pPr marL="0" indent="0">
              <a:lnSpc>
                <a:spcPct val="150000"/>
              </a:lnSpc>
              <a:buNone/>
            </a:pPr>
            <a:endParaRPr lang="tr-TR" sz="2000" dirty="0">
              <a:latin typeface="Century" panose="02040604050505020304" pitchFamily="18" charset="0"/>
              <a:cs typeface="Calibri" panose="020F0502020204030204" pitchFamily="34" charset="0"/>
            </a:endParaRPr>
          </a:p>
        </p:txBody>
      </p:sp>
    </p:spTree>
    <p:extLst>
      <p:ext uri="{BB962C8B-B14F-4D97-AF65-F5344CB8AC3E}">
        <p14:creationId xmlns:p14="http://schemas.microsoft.com/office/powerpoint/2010/main" val="252362004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1603829"/>
          </a:xfrm>
        </p:spPr>
        <p:txBody>
          <a:bodyPr>
            <a:normAutofit/>
          </a:bodyPr>
          <a:lstStyle/>
          <a:p>
            <a:pPr marL="0" indent="0" algn="ctr"/>
            <a:r>
              <a:rPr lang="tr-TR" sz="4000" dirty="0"/>
              <a:t>	</a:t>
            </a:r>
            <a:r>
              <a:rPr lang="tr-TR" sz="4400" dirty="0"/>
              <a:t>ÖĞRENİM</a:t>
            </a:r>
            <a:r>
              <a:rPr lang="tr-TR" sz="4000" dirty="0"/>
              <a:t> </a:t>
            </a:r>
            <a:r>
              <a:rPr lang="tr-TR" sz="4400" dirty="0"/>
              <a:t>İMKANLARI</a:t>
            </a:r>
          </a:p>
        </p:txBody>
      </p:sp>
      <p:sp>
        <p:nvSpPr>
          <p:cNvPr id="3" name="Content Placeholder 2"/>
          <p:cNvSpPr>
            <a:spLocks noGrp="1"/>
          </p:cNvSpPr>
          <p:nvPr>
            <p:ph idx="1"/>
          </p:nvPr>
        </p:nvSpPr>
        <p:spPr>
          <a:xfrm>
            <a:off x="677334" y="1045030"/>
            <a:ext cx="8858552" cy="5669280"/>
          </a:xfrm>
        </p:spPr>
        <p:txBody>
          <a:bodyPr>
            <a:normAutofit/>
          </a:bodyPr>
          <a:lstStyle/>
          <a:p>
            <a:pPr algn="just">
              <a:buFont typeface="Wingdings" panose="05000000000000000000" pitchFamily="2" charset="2"/>
              <a:buChar char="q"/>
            </a:pPr>
            <a:r>
              <a:rPr lang="tr-TR" b="1" dirty="0"/>
              <a:t>KÜTÜPHANELER: </a:t>
            </a:r>
            <a:r>
              <a:rPr lang="tr-TR" dirty="0"/>
              <a:t>Üniversitemizde merkez kütüphane dışında İktisadi ve İdari Bilimler Fakültesi, Eğitim Fakültesi, İlahiyat Fakültesi ve Tıp Fakültesi Hastanesinde ihtisas kütüphaneleri mevcuttur. Merkez kütüphanede kitap sayısı 50000 adedin üzerindedir. Birçok süreli yayına abonelik bulunmaktadır. Yine çok sayıda yerli ve yabancı elektronik kütüphanelere üyelik yapılarak personel ve öğrencilerimizin internet üzerinden bilgiye erişimi sağlanmaktadır. </a:t>
            </a:r>
          </a:p>
          <a:p>
            <a:pPr algn="just">
              <a:buFont typeface="Wingdings" panose="05000000000000000000" pitchFamily="2" charset="2"/>
              <a:buChar char="q"/>
            </a:pPr>
            <a:endParaRPr lang="tr-TR" dirty="0"/>
          </a:p>
        </p:txBody>
      </p:sp>
      <p:pic>
        <p:nvPicPr>
          <p:cNvPr id="4" name="Resim 3"/>
          <p:cNvPicPr>
            <a:picLocks noChangeAspect="1"/>
          </p:cNvPicPr>
          <p:nvPr/>
        </p:nvPicPr>
        <p:blipFill>
          <a:blip r:embed="rId3"/>
          <a:stretch>
            <a:fillRect/>
          </a:stretch>
        </p:blipFill>
        <p:spPr>
          <a:xfrm>
            <a:off x="831804" y="3577182"/>
            <a:ext cx="4158207" cy="3006498"/>
          </a:xfrm>
          <a:prstGeom prst="rect">
            <a:avLst/>
          </a:prstGeom>
        </p:spPr>
      </p:pic>
      <p:pic>
        <p:nvPicPr>
          <p:cNvPr id="5" name="Resim 4"/>
          <p:cNvPicPr>
            <a:picLocks noChangeAspect="1"/>
          </p:cNvPicPr>
          <p:nvPr/>
        </p:nvPicPr>
        <p:blipFill>
          <a:blip r:embed="rId4"/>
          <a:stretch>
            <a:fillRect/>
          </a:stretch>
        </p:blipFill>
        <p:spPr>
          <a:xfrm>
            <a:off x="4990011" y="3577182"/>
            <a:ext cx="4402183" cy="3006497"/>
          </a:xfrm>
          <a:prstGeom prst="rect">
            <a:avLst/>
          </a:prstGeom>
        </p:spPr>
      </p:pic>
    </p:spTree>
    <p:extLst>
      <p:ext uri="{BB962C8B-B14F-4D97-AF65-F5344CB8AC3E}">
        <p14:creationId xmlns:p14="http://schemas.microsoft.com/office/powerpoint/2010/main" val="3247687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1603829"/>
          </a:xfrm>
        </p:spPr>
        <p:txBody>
          <a:bodyPr>
            <a:normAutofit/>
          </a:bodyPr>
          <a:lstStyle/>
          <a:p>
            <a:pPr algn="ctr"/>
            <a:r>
              <a:rPr lang="tr-TR" sz="4000" dirty="0"/>
              <a:t>	</a:t>
            </a:r>
            <a:r>
              <a:rPr lang="tr-TR" sz="4400" dirty="0"/>
              <a:t>ÖĞRENİM İMKANLARI</a:t>
            </a:r>
          </a:p>
        </p:txBody>
      </p:sp>
      <p:sp>
        <p:nvSpPr>
          <p:cNvPr id="3" name="Content Placeholder 2"/>
          <p:cNvSpPr>
            <a:spLocks noGrp="1"/>
          </p:cNvSpPr>
          <p:nvPr>
            <p:ph idx="1"/>
          </p:nvPr>
        </p:nvSpPr>
        <p:spPr>
          <a:xfrm>
            <a:off x="677334" y="1045030"/>
            <a:ext cx="8858552" cy="5669280"/>
          </a:xfrm>
        </p:spPr>
        <p:txBody>
          <a:bodyPr>
            <a:normAutofit/>
          </a:bodyPr>
          <a:lstStyle/>
          <a:p>
            <a:pPr algn="just">
              <a:buFont typeface="Wingdings" panose="05000000000000000000" pitchFamily="2" charset="2"/>
              <a:buChar char="q"/>
            </a:pPr>
            <a:r>
              <a:rPr lang="tr-TR" b="1" dirty="0"/>
              <a:t>BİLGİ TEKNOLOJİLERİ: </a:t>
            </a:r>
            <a:r>
              <a:rPr lang="tr-TR" dirty="0"/>
              <a:t>Tüm kampüslerimizde 30'un üzerinde bilgisayar laboratuvarında yaklaşık 1500 civarında bilgisayar öğrencilerimizin bilgi teknolojileri derslerinde ve boş zamanlarında hizmet vermektedir. Ayrıca merkez kütüphanede ve bir çok akademik birimde bulunan çalışma ortamlarında bilgisayarlar bulunmaktadır. Üniversitemiz uluslararası eduroam (eğitim gezintisi) konfederasyonu üyesidir. Kampüslerdeki tüm öğrenci kafeteryalarında, açık oturma alanlarda, kütüphanelerde kablosuz internet erişim ağı bulunmaktadır. Kablosuz ağdan tüm personel ve öğrenciler ile misafirler ücretsiz yararlanabilmektedirler..</a:t>
            </a:r>
            <a:endParaRPr lang="tr-TR" b="1" dirty="0"/>
          </a:p>
        </p:txBody>
      </p:sp>
      <p:pic>
        <p:nvPicPr>
          <p:cNvPr id="4" name="Resim 3"/>
          <p:cNvPicPr>
            <a:picLocks noChangeAspect="1"/>
          </p:cNvPicPr>
          <p:nvPr/>
        </p:nvPicPr>
        <p:blipFill>
          <a:blip r:embed="rId3"/>
          <a:stretch>
            <a:fillRect/>
          </a:stretch>
        </p:blipFill>
        <p:spPr>
          <a:xfrm>
            <a:off x="953589" y="4206240"/>
            <a:ext cx="8490857" cy="2508069"/>
          </a:xfrm>
          <a:prstGeom prst="rect">
            <a:avLst/>
          </a:prstGeom>
        </p:spPr>
      </p:pic>
    </p:spTree>
    <p:extLst>
      <p:ext uri="{BB962C8B-B14F-4D97-AF65-F5344CB8AC3E}">
        <p14:creationId xmlns:p14="http://schemas.microsoft.com/office/powerpoint/2010/main" val="1481523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1603829"/>
          </a:xfrm>
        </p:spPr>
        <p:txBody>
          <a:bodyPr>
            <a:normAutofit/>
          </a:bodyPr>
          <a:lstStyle/>
          <a:p>
            <a:pPr marL="0" indent="0" algn="ctr"/>
            <a:r>
              <a:rPr lang="tr-TR" sz="4000" dirty="0"/>
              <a:t>	</a:t>
            </a:r>
            <a:r>
              <a:rPr lang="tr-TR" sz="4400" dirty="0"/>
              <a:t>SAĞLIK HİZMETLERİ</a:t>
            </a:r>
          </a:p>
        </p:txBody>
      </p:sp>
      <p:sp>
        <p:nvSpPr>
          <p:cNvPr id="3" name="Content Placeholder 2"/>
          <p:cNvSpPr>
            <a:spLocks noGrp="1"/>
          </p:cNvSpPr>
          <p:nvPr>
            <p:ph idx="1"/>
          </p:nvPr>
        </p:nvSpPr>
        <p:spPr>
          <a:xfrm>
            <a:off x="677334" y="1136468"/>
            <a:ext cx="8858552" cy="5577841"/>
          </a:xfrm>
        </p:spPr>
        <p:txBody>
          <a:bodyPr>
            <a:normAutofit/>
          </a:bodyPr>
          <a:lstStyle/>
          <a:p>
            <a:pPr marL="0" indent="0" algn="just">
              <a:buNone/>
            </a:pPr>
            <a:r>
              <a:rPr lang="tr-TR" dirty="0"/>
              <a:t>	Öğrencilerimize sağlık hizmetleri Sağlık Kültür ve Spor Daire Başkanlığı'na bağlı Mediko-Sosyal Merkezi binasında verilmektedir. Burada yapılan ilk muayeneden sonra gerekli görülmesi halinde hasta, ileri tetkik ve tedaviler için Üniversitemiz Uygulama ve Araştırma Hastanesi'ne sevk edilmektedir.</a:t>
            </a:r>
            <a:endParaRPr lang="tr-TR" b="1" dirty="0"/>
          </a:p>
        </p:txBody>
      </p:sp>
      <p:pic>
        <p:nvPicPr>
          <p:cNvPr id="4" name="Resim 3"/>
          <p:cNvPicPr>
            <a:picLocks noChangeAspect="1"/>
          </p:cNvPicPr>
          <p:nvPr/>
        </p:nvPicPr>
        <p:blipFill>
          <a:blip r:embed="rId3"/>
          <a:stretch>
            <a:fillRect/>
          </a:stretch>
        </p:blipFill>
        <p:spPr>
          <a:xfrm>
            <a:off x="770709" y="2740297"/>
            <a:ext cx="8765177" cy="3974012"/>
          </a:xfrm>
          <a:prstGeom prst="rect">
            <a:avLst/>
          </a:prstGeom>
        </p:spPr>
      </p:pic>
    </p:spTree>
    <p:extLst>
      <p:ext uri="{BB962C8B-B14F-4D97-AF65-F5344CB8AC3E}">
        <p14:creationId xmlns:p14="http://schemas.microsoft.com/office/powerpoint/2010/main" val="4143642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tr-TR" sz="5400" dirty="0">
              <a:solidFill>
                <a:schemeClr val="accent3"/>
              </a:solidFill>
            </a:endParaRPr>
          </a:p>
          <a:p>
            <a:pPr marL="0" indent="0">
              <a:buNone/>
            </a:pPr>
            <a:r>
              <a:rPr lang="tr-TR" sz="5400" dirty="0">
                <a:solidFill>
                  <a:schemeClr val="accent3"/>
                </a:solidFill>
              </a:rPr>
              <a:t>			</a:t>
            </a:r>
            <a:r>
              <a:rPr lang="tr-TR" sz="7200" dirty="0">
                <a:solidFill>
                  <a:schemeClr val="accent3"/>
                </a:solidFill>
                <a:latin typeface="Algerian" panose="04020705040A02060702" pitchFamily="82" charset="0"/>
              </a:rPr>
              <a:t>TEŞEKKÜRLER </a:t>
            </a:r>
          </a:p>
        </p:txBody>
      </p:sp>
    </p:spTree>
    <p:extLst>
      <p:ext uri="{BB962C8B-B14F-4D97-AF65-F5344CB8AC3E}">
        <p14:creationId xmlns:p14="http://schemas.microsoft.com/office/powerpoint/2010/main" val="1325113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287383"/>
            <a:ext cx="8596668" cy="1643017"/>
          </a:xfrm>
        </p:spPr>
        <p:txBody>
          <a:bodyPr>
            <a:normAutofit/>
          </a:bodyPr>
          <a:lstStyle/>
          <a:p>
            <a:pPr algn="ctr"/>
            <a:r>
              <a:rPr lang="tr-TR" sz="4400" dirty="0"/>
              <a:t>PROGRAMIN AMACI</a:t>
            </a:r>
          </a:p>
        </p:txBody>
      </p:sp>
      <p:sp>
        <p:nvSpPr>
          <p:cNvPr id="3" name="Content Placeholder 2"/>
          <p:cNvSpPr>
            <a:spLocks noGrp="1"/>
          </p:cNvSpPr>
          <p:nvPr>
            <p:ph idx="1"/>
          </p:nvPr>
        </p:nvSpPr>
        <p:spPr>
          <a:xfrm>
            <a:off x="677334" y="992778"/>
            <a:ext cx="8910804" cy="5390770"/>
          </a:xfrm>
        </p:spPr>
        <p:txBody>
          <a:bodyPr>
            <a:normAutofit fontScale="92500"/>
          </a:bodyPr>
          <a:lstStyle/>
          <a:p>
            <a:pPr marL="0" indent="0" algn="just">
              <a:lnSpc>
                <a:spcPct val="150000"/>
              </a:lnSpc>
              <a:buNone/>
            </a:pPr>
            <a:r>
              <a:rPr lang="tr-TR" sz="2000" dirty="0">
                <a:latin typeface="Century" panose="02040604050505020304" pitchFamily="18" charset="0"/>
                <a:cs typeface="Calibri" panose="020F0502020204030204" pitchFamily="34" charset="0"/>
              </a:rPr>
              <a:t>		</a:t>
            </a:r>
            <a:r>
              <a:rPr lang="tr-TR" sz="2400" dirty="0">
                <a:cs typeface="Calibri" panose="020F0502020204030204" pitchFamily="34" charset="0"/>
              </a:rPr>
              <a:t>Programın amacı tekstil sektöründe ihtiyaç duyulan </a:t>
            </a:r>
            <a:r>
              <a:rPr lang="tr-TR" sz="2400" dirty="0"/>
              <a:t>dokuma, iplik, terbiye, konfeksiyon ve tasarım alanlarındaki </a:t>
            </a:r>
            <a:r>
              <a:rPr lang="tr-TR" sz="2400" dirty="0">
                <a:cs typeface="Calibri" panose="020F0502020204030204" pitchFamily="34" charset="0"/>
              </a:rPr>
              <a:t>ara eleman iş gücünü sağlamak için teknik eleman yetiştirmektir. Bu nedenle </a:t>
            </a:r>
            <a:r>
              <a:rPr lang="tr-TR" sz="2400" dirty="0"/>
              <a:t>mezun olacak öğrencilerin; uygun bilgisayar programlarını kullanabilmesi, lif ve dokuları tanıyabilmesi, üretimi yapılacak </a:t>
            </a:r>
            <a:r>
              <a:rPr lang="tr-TR" sz="2400" dirty="0">
                <a:cs typeface="Calibri" panose="020F0502020204030204" pitchFamily="34" charset="0"/>
              </a:rPr>
              <a:t>konfeksiyon ürünleri için gerekli olan tasarım, iş hazırlama ve üretim süreçleri ile ilgili gerekli bilgiye sahip olabilmesi</a:t>
            </a:r>
            <a:r>
              <a:rPr lang="tr-TR" sz="2400" dirty="0"/>
              <a:t>, iş sağlığı ve güvenliği kurallarını çalışma hayatında uygulayabilmesi, mesleği ile ilgili yenilikleri takip edebilecek beceriye sahip olmaları amaçlanmaktadır. </a:t>
            </a:r>
            <a:endParaRPr lang="tr-TR" sz="2400" dirty="0">
              <a:cs typeface="Calibri" panose="020F0502020204030204" pitchFamily="34" charset="0"/>
            </a:endParaRPr>
          </a:p>
        </p:txBody>
      </p:sp>
    </p:spTree>
    <p:extLst>
      <p:ext uri="{BB962C8B-B14F-4D97-AF65-F5344CB8AC3E}">
        <p14:creationId xmlns:p14="http://schemas.microsoft.com/office/powerpoint/2010/main" val="416114785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1603829"/>
          </a:xfrm>
        </p:spPr>
        <p:txBody>
          <a:bodyPr>
            <a:normAutofit/>
          </a:bodyPr>
          <a:lstStyle/>
          <a:p>
            <a:pPr algn="ctr"/>
            <a:r>
              <a:rPr lang="tr-TR" sz="4400" dirty="0"/>
              <a:t>EĞİTİM İÇERİĞİ</a:t>
            </a:r>
          </a:p>
        </p:txBody>
      </p:sp>
      <p:sp>
        <p:nvSpPr>
          <p:cNvPr id="3" name="Content Placeholder 2"/>
          <p:cNvSpPr>
            <a:spLocks noGrp="1"/>
          </p:cNvSpPr>
          <p:nvPr>
            <p:ph idx="1"/>
          </p:nvPr>
        </p:nvSpPr>
        <p:spPr>
          <a:xfrm>
            <a:off x="677334" y="1123406"/>
            <a:ext cx="8871616" cy="5260141"/>
          </a:xfrm>
        </p:spPr>
        <p:txBody>
          <a:bodyPr>
            <a:normAutofit fontScale="92500" lnSpcReduction="20000"/>
          </a:bodyPr>
          <a:lstStyle/>
          <a:p>
            <a:pPr marL="0" indent="0" algn="just">
              <a:lnSpc>
                <a:spcPct val="150000"/>
              </a:lnSpc>
              <a:buNone/>
            </a:pPr>
            <a:r>
              <a:rPr lang="tr-TR" sz="2000" dirty="0">
                <a:latin typeface="Century" panose="02040604050505020304" pitchFamily="18" charset="0"/>
                <a:cs typeface="Calibri" panose="020F0502020204030204" pitchFamily="34" charset="0"/>
              </a:rPr>
              <a:t>		</a:t>
            </a:r>
            <a:r>
              <a:rPr lang="tr-TR" sz="2200" dirty="0">
                <a:solidFill>
                  <a:schemeClr val="accent1"/>
                </a:solidFill>
                <a:cs typeface="Calibri" panose="020F0502020204030204" pitchFamily="34" charset="0"/>
              </a:rPr>
              <a:t>TYT Puan türü </a:t>
            </a:r>
            <a:r>
              <a:rPr lang="tr-TR" sz="2200" dirty="0">
                <a:cs typeface="Calibri" panose="020F0502020204030204" pitchFamily="34" charset="0"/>
              </a:rPr>
              <a:t>ile </a:t>
            </a:r>
            <a:r>
              <a:rPr lang="tr-TR" sz="2200" dirty="0"/>
              <a:t>Tekstil Teknolojisi Programına yerleşmiş olan öğrenciler, iki yıllık eğitim süresinde, uygulamalı ve teorik olarak meslek derslerinin yanı sıra sanat, genel kültür ve işletme dersleri görmektedir. Geniş iş olanağı olan bu programda öğrenciler; tekstil üretim sürecini, hazır giyim üretiminin temel prensiplerini, konfeksiyon-hazır giyim üretim sürecini, giysi tasarım ve ürün geliştirme sürecini, tekstil malzeme ve özelliklerini, giysi üretiminde kullanılan ana ve yardımcı malzemeleri ve özelliklerini, giysi kalıbı hazırlama ve giysi üretiminde kullanılan temel teknikleri, makine ve aletlerin kullanımını ve bakımını yapmayı, hazır giyim üretim organizasyonu yapmayı, bilgisayar kullanmayı ve sanayide kullanılan CAD/ CAM ve benzeri programları kullanmayı, teknik </a:t>
            </a:r>
            <a:r>
              <a:rPr lang="tr-TR" sz="2200" dirty="0" err="1"/>
              <a:t>rapor_föy</a:t>
            </a:r>
            <a:r>
              <a:rPr lang="tr-TR" sz="2200" dirty="0"/>
              <a:t> hazırlamayı ve proje hazırlamayı öğrenmektedirler.</a:t>
            </a:r>
            <a:endParaRPr lang="tr-TR" sz="2200" dirty="0">
              <a:cs typeface="Calibri" panose="020F0502020204030204" pitchFamily="34" charset="0"/>
            </a:endParaRPr>
          </a:p>
        </p:txBody>
      </p:sp>
    </p:spTree>
    <p:extLst>
      <p:ext uri="{BB962C8B-B14F-4D97-AF65-F5344CB8AC3E}">
        <p14:creationId xmlns:p14="http://schemas.microsoft.com/office/powerpoint/2010/main" val="10748683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39634"/>
            <a:ext cx="8596668" cy="1590766"/>
          </a:xfrm>
        </p:spPr>
        <p:txBody>
          <a:bodyPr>
            <a:normAutofit/>
          </a:bodyPr>
          <a:lstStyle/>
          <a:p>
            <a:pPr algn="ctr"/>
            <a:r>
              <a:rPr lang="tr-TR" sz="4400" dirty="0"/>
              <a:t>STAJ UYGULAMASI</a:t>
            </a:r>
          </a:p>
        </p:txBody>
      </p:sp>
      <p:sp>
        <p:nvSpPr>
          <p:cNvPr id="3" name="Content Placeholder 2"/>
          <p:cNvSpPr>
            <a:spLocks noGrp="1"/>
          </p:cNvSpPr>
          <p:nvPr>
            <p:ph idx="1"/>
          </p:nvPr>
        </p:nvSpPr>
        <p:spPr>
          <a:xfrm>
            <a:off x="677333" y="1110343"/>
            <a:ext cx="9079141" cy="5273203"/>
          </a:xfrm>
        </p:spPr>
        <p:txBody>
          <a:bodyPr>
            <a:normAutofit/>
          </a:bodyPr>
          <a:lstStyle/>
          <a:p>
            <a:pPr marL="0" indent="0" algn="just">
              <a:lnSpc>
                <a:spcPct val="150000"/>
              </a:lnSpc>
              <a:buNone/>
            </a:pPr>
            <a:r>
              <a:rPr lang="tr-TR" sz="2000" dirty="0">
                <a:latin typeface="Century" panose="02040604050505020304" pitchFamily="18" charset="0"/>
                <a:cs typeface="Calibri" panose="020F0502020204030204" pitchFamily="34" charset="0"/>
              </a:rPr>
              <a:t>		</a:t>
            </a:r>
            <a:r>
              <a:rPr lang="tr-TR" dirty="0"/>
              <a:t>Staj yeri uygulaması ve eğitimi ile ilgili </a:t>
            </a:r>
            <a:r>
              <a:rPr lang="tr-TR" dirty="0">
                <a:solidFill>
                  <a:schemeClr val="accent1"/>
                </a:solidFill>
              </a:rPr>
              <a:t>protokollerimiz</a:t>
            </a:r>
            <a:r>
              <a:rPr lang="tr-TR" dirty="0"/>
              <a:t> bulunmaktadır. </a:t>
            </a:r>
          </a:p>
          <a:p>
            <a:pPr marL="0" indent="0" algn="just">
              <a:lnSpc>
                <a:spcPct val="150000"/>
              </a:lnSpc>
              <a:buNone/>
            </a:pPr>
            <a:r>
              <a:rPr lang="tr-TR" dirty="0"/>
              <a:t>	Bunların isimleri şunlardır : LEFAKS Tekstil Dış Tic. Ltd. Şti. , SİOR Çorapları San. ve Tic. A.Ş. , OZON Tekstil Konf. San. ve Tic. A.Ş. , YASİN Tekstil İşletmeleri Sanayi ve Dış Ticaret A.Ş. , MEDA TEKS Tekstil San. Tic. Ltd. Şti. , CEYLANOĞLU İç Giyim , ÖNYILDIZ Tekstil İşletmeleri Sanayi ve Dış Ticaret A.Ş. ve Sivas Çalışma ve İş Kurumu İl Müdürlüğü (İŞKUR)`dür. Ayrıca fiziki şartları yeterli olan tekstil işletmelerine öğrenciler staj için gönderilmektedir. Öğrencilerimiz Cumhuriyet Üniversitesi Sivas Teknik Bilimler Meslek Yüksekokulu Staj yönergesine uygun staj yapmaktadırlar.</a:t>
            </a:r>
          </a:p>
          <a:p>
            <a:pPr marL="0" indent="0" algn="just">
              <a:lnSpc>
                <a:spcPct val="150000"/>
              </a:lnSpc>
              <a:buNone/>
            </a:pPr>
            <a:endParaRPr lang="tr-TR" sz="2400" dirty="0">
              <a:cs typeface="Calibri" panose="020F0502020204030204" pitchFamily="34" charset="0"/>
            </a:endParaRPr>
          </a:p>
        </p:txBody>
      </p:sp>
    </p:spTree>
    <p:extLst>
      <p:ext uri="{BB962C8B-B14F-4D97-AF65-F5344CB8AC3E}">
        <p14:creationId xmlns:p14="http://schemas.microsoft.com/office/powerpoint/2010/main" val="245969800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65760"/>
            <a:ext cx="8596668" cy="1564640"/>
          </a:xfrm>
        </p:spPr>
        <p:txBody>
          <a:bodyPr>
            <a:normAutofit/>
          </a:bodyPr>
          <a:lstStyle/>
          <a:p>
            <a:pPr algn="ctr"/>
            <a:r>
              <a:rPr lang="tr-TR" sz="4400" dirty="0"/>
              <a:t>EĞİTİM ALT YAPISI</a:t>
            </a:r>
          </a:p>
        </p:txBody>
      </p:sp>
      <p:sp>
        <p:nvSpPr>
          <p:cNvPr id="3" name="Content Placeholder 2"/>
          <p:cNvSpPr>
            <a:spLocks noGrp="1"/>
          </p:cNvSpPr>
          <p:nvPr>
            <p:ph idx="1"/>
          </p:nvPr>
        </p:nvSpPr>
        <p:spPr>
          <a:xfrm>
            <a:off x="677333" y="1045029"/>
            <a:ext cx="9250438" cy="4996333"/>
          </a:xfrm>
        </p:spPr>
        <p:txBody>
          <a:bodyPr>
            <a:normAutofit/>
          </a:bodyPr>
          <a:lstStyle/>
          <a:p>
            <a:pPr marL="0" indent="0">
              <a:buNone/>
            </a:pPr>
            <a:r>
              <a:rPr lang="tr-TR" dirty="0"/>
              <a:t>	</a:t>
            </a:r>
          </a:p>
          <a:p>
            <a:pPr marL="0" indent="0" algn="just">
              <a:buNone/>
            </a:pPr>
            <a:r>
              <a:rPr lang="tr-TR" dirty="0"/>
              <a:t>	</a:t>
            </a:r>
            <a:r>
              <a:rPr lang="tr-TR" sz="3200" dirty="0"/>
              <a:t>Bölümümüzde üç adet atölye bulunmaktadır. </a:t>
            </a:r>
          </a:p>
          <a:p>
            <a:pPr marL="0" indent="0" algn="just">
              <a:buNone/>
            </a:pPr>
            <a:endParaRPr lang="tr-TR" sz="3200" dirty="0"/>
          </a:p>
          <a:p>
            <a:pPr lvl="1" algn="just">
              <a:buSzPct val="100000"/>
              <a:buFont typeface="Wingdings" panose="05000000000000000000" pitchFamily="2" charset="2"/>
              <a:buChar char="q"/>
            </a:pPr>
            <a:r>
              <a:rPr lang="tr-TR" sz="3200" dirty="0"/>
              <a:t> TASARIM ATÖLYESİ </a:t>
            </a:r>
          </a:p>
          <a:p>
            <a:pPr algn="just">
              <a:buSzPct val="100000"/>
              <a:buFont typeface="Wingdings" panose="05000000000000000000" pitchFamily="2" charset="2"/>
              <a:buChar char="q"/>
            </a:pPr>
            <a:endParaRPr lang="tr-TR" sz="3200" dirty="0"/>
          </a:p>
          <a:p>
            <a:pPr lvl="1" algn="just">
              <a:buSzPct val="100000"/>
              <a:buFont typeface="Wingdings" panose="05000000000000000000" pitchFamily="2" charset="2"/>
              <a:buChar char="q"/>
            </a:pPr>
            <a:r>
              <a:rPr lang="tr-TR" sz="3200" dirty="0"/>
              <a:t> KONFEKSİYON ATÖLYESİ I</a:t>
            </a:r>
          </a:p>
          <a:p>
            <a:pPr algn="just">
              <a:buSzPct val="100000"/>
              <a:buFont typeface="Wingdings" panose="05000000000000000000" pitchFamily="2" charset="2"/>
              <a:buChar char="q"/>
            </a:pPr>
            <a:endParaRPr lang="tr-TR" sz="3200" dirty="0"/>
          </a:p>
          <a:p>
            <a:pPr lvl="1" algn="just">
              <a:buSzPct val="100000"/>
              <a:buFont typeface="Wingdings" panose="05000000000000000000" pitchFamily="2" charset="2"/>
              <a:buChar char="q"/>
            </a:pPr>
            <a:r>
              <a:rPr lang="tr-TR" sz="3200" dirty="0"/>
              <a:t> KONFEKSİYON ATÖLYESİ II</a:t>
            </a:r>
          </a:p>
        </p:txBody>
      </p:sp>
    </p:spTree>
    <p:extLst>
      <p:ext uri="{BB962C8B-B14F-4D97-AF65-F5344CB8AC3E}">
        <p14:creationId xmlns:p14="http://schemas.microsoft.com/office/powerpoint/2010/main" val="27453629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00446"/>
            <a:ext cx="8596668" cy="1629954"/>
          </a:xfrm>
        </p:spPr>
        <p:txBody>
          <a:bodyPr>
            <a:normAutofit/>
          </a:bodyPr>
          <a:lstStyle/>
          <a:p>
            <a:pPr algn="ctr"/>
            <a:r>
              <a:rPr lang="tr-TR" sz="4400" dirty="0">
                <a:latin typeface="Algerian" panose="04020705040A02060702" pitchFamily="82" charset="0"/>
              </a:rPr>
              <a:t>EĞİTİM ALT YAPISI</a:t>
            </a:r>
          </a:p>
        </p:txBody>
      </p:sp>
      <p:sp>
        <p:nvSpPr>
          <p:cNvPr id="3" name="Content Placeholder 2"/>
          <p:cNvSpPr>
            <a:spLocks noGrp="1"/>
          </p:cNvSpPr>
          <p:nvPr>
            <p:ph sz="half" idx="1"/>
          </p:nvPr>
        </p:nvSpPr>
        <p:spPr>
          <a:xfrm>
            <a:off x="677334" y="979714"/>
            <a:ext cx="4273489" cy="5377954"/>
          </a:xfrm>
        </p:spPr>
        <p:txBody>
          <a:bodyPr/>
          <a:lstStyle/>
          <a:p>
            <a:pPr marL="0" indent="0">
              <a:buNone/>
            </a:pPr>
            <a:endParaRPr lang="tr-TR" sz="2400" b="1" dirty="0"/>
          </a:p>
          <a:p>
            <a:pPr marL="0" indent="0" algn="just">
              <a:buFont typeface="Wingdings 3" charset="2"/>
              <a:buNone/>
            </a:pPr>
            <a:r>
              <a:rPr lang="tr-TR" sz="2800" b="1" dirty="0">
                <a:solidFill>
                  <a:schemeClr val="accent1">
                    <a:lumMod val="75000"/>
                  </a:schemeClr>
                </a:solidFill>
                <a:latin typeface="Century" panose="02040604050505020304" pitchFamily="18" charset="0"/>
              </a:rPr>
              <a:t>TASARIM ATÖLYESİ:</a:t>
            </a:r>
          </a:p>
          <a:p>
            <a:pPr marL="0" indent="0" algn="just">
              <a:buFont typeface="Wingdings 3" charset="2"/>
              <a:buNone/>
            </a:pPr>
            <a:r>
              <a:rPr lang="tr-TR" sz="2800" b="1" dirty="0">
                <a:solidFill>
                  <a:schemeClr val="accent1">
                    <a:lumMod val="75000"/>
                  </a:schemeClr>
                </a:solidFill>
                <a:latin typeface="Century" panose="02040604050505020304" pitchFamily="18" charset="0"/>
              </a:rPr>
              <a:t> </a:t>
            </a:r>
          </a:p>
          <a:p>
            <a:pPr marL="0" indent="0" algn="just">
              <a:lnSpc>
                <a:spcPct val="150000"/>
              </a:lnSpc>
              <a:spcBef>
                <a:spcPts val="0"/>
              </a:spcBef>
              <a:buNone/>
            </a:pPr>
            <a:r>
              <a:rPr lang="tr-TR" sz="2800" b="1" dirty="0">
                <a:solidFill>
                  <a:schemeClr val="accent1">
                    <a:lumMod val="75000"/>
                  </a:schemeClr>
                </a:solidFill>
                <a:latin typeface="Century" panose="02040604050505020304" pitchFamily="18" charset="0"/>
              </a:rPr>
              <a:t>	</a:t>
            </a:r>
            <a:r>
              <a:rPr lang="tr-TR" sz="2800" dirty="0">
                <a:latin typeface="Century" panose="02040604050505020304" pitchFamily="18" charset="0"/>
              </a:rPr>
              <a:t>Kadın, erkek ve çocuk kıyafetleri tasarımı ve kalıp hazırlama ile model uygulama işlemleri yapılmaktadır.</a:t>
            </a:r>
          </a:p>
          <a:p>
            <a:pPr marL="0" indent="0">
              <a:lnSpc>
                <a:spcPct val="150000"/>
              </a:lnSpc>
              <a:buNone/>
            </a:pPr>
            <a:endParaRPr lang="tr-TR"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25589" y="1280160"/>
            <a:ext cx="5551714" cy="5277394"/>
          </a:xfrm>
          <a:prstGeom prst="rect">
            <a:avLst/>
          </a:prstGeom>
        </p:spPr>
      </p:pic>
    </p:spTree>
    <p:extLst>
      <p:ext uri="{BB962C8B-B14F-4D97-AF65-F5344CB8AC3E}">
        <p14:creationId xmlns:p14="http://schemas.microsoft.com/office/powerpoint/2010/main" val="1721129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634" y="313509"/>
            <a:ext cx="8596668" cy="1487054"/>
          </a:xfrm>
        </p:spPr>
        <p:txBody>
          <a:bodyPr>
            <a:normAutofit/>
          </a:bodyPr>
          <a:lstStyle/>
          <a:p>
            <a:pPr algn="ctr"/>
            <a:r>
              <a:rPr lang="tr-TR" sz="4400" dirty="0"/>
              <a:t>EĞİTİM ALT YAPISI</a:t>
            </a:r>
          </a:p>
        </p:txBody>
      </p:sp>
      <p:sp>
        <p:nvSpPr>
          <p:cNvPr id="3" name="Content Placeholder 2"/>
          <p:cNvSpPr>
            <a:spLocks noGrp="1"/>
          </p:cNvSpPr>
          <p:nvPr>
            <p:ph idx="1"/>
          </p:nvPr>
        </p:nvSpPr>
        <p:spPr>
          <a:xfrm>
            <a:off x="677335" y="1175657"/>
            <a:ext cx="6363546" cy="5434149"/>
          </a:xfrm>
        </p:spPr>
        <p:txBody>
          <a:bodyPr>
            <a:normAutofit/>
          </a:bodyPr>
          <a:lstStyle/>
          <a:p>
            <a:pPr marL="0" indent="0">
              <a:buNone/>
            </a:pPr>
            <a:r>
              <a:rPr lang="tr-TR" b="1" dirty="0">
                <a:solidFill>
                  <a:schemeClr val="accent1">
                    <a:lumMod val="75000"/>
                  </a:schemeClr>
                </a:solidFill>
              </a:rPr>
              <a:t>KONFEKSİYON ATÖLYESİ I:</a:t>
            </a:r>
          </a:p>
          <a:p>
            <a:pPr marL="0" indent="0">
              <a:buNone/>
            </a:pPr>
            <a:endParaRPr lang="tr-TR" b="1" dirty="0"/>
          </a:p>
          <a:p>
            <a:pPr marL="0" indent="0" algn="just">
              <a:spcBef>
                <a:spcPts val="0"/>
              </a:spcBef>
              <a:buNone/>
            </a:pPr>
            <a:r>
              <a:rPr lang="tr-TR" dirty="0"/>
              <a:t>Kadın, erkek ve çocuk kıyafetleri için hazırlanmış olan   kalıpların  kesim  ve  dikim  işlemleri   yapılır. </a:t>
            </a:r>
          </a:p>
          <a:p>
            <a:pPr marL="0" indent="0" algn="just">
              <a:spcBef>
                <a:spcPts val="0"/>
              </a:spcBef>
              <a:buNone/>
            </a:pPr>
            <a:r>
              <a:rPr lang="tr-TR" dirty="0"/>
              <a:t>Bu işlemlerin   gerçekleştirilmesinde   tercih   edilen </a:t>
            </a:r>
          </a:p>
          <a:p>
            <a:pPr marL="0" indent="0" algn="just">
              <a:spcBef>
                <a:spcPts val="0"/>
              </a:spcBef>
              <a:buNone/>
            </a:pPr>
            <a:r>
              <a:rPr lang="tr-TR" dirty="0"/>
              <a:t>makine ve teçhizatlar:</a:t>
            </a:r>
          </a:p>
          <a:p>
            <a:pPr marL="0" indent="0">
              <a:buNone/>
            </a:pPr>
            <a:endParaRPr lang="tr-TR" dirty="0"/>
          </a:p>
          <a:p>
            <a:r>
              <a:rPr lang="tr-TR" dirty="0"/>
              <a:t>15 adet sanayi tipi dikiş makinesi</a:t>
            </a:r>
          </a:p>
          <a:p>
            <a:r>
              <a:rPr lang="tr-TR" dirty="0"/>
              <a:t> 3 adet overlok makinesi</a:t>
            </a:r>
          </a:p>
          <a:p>
            <a:r>
              <a:rPr lang="tr-TR" dirty="0"/>
              <a:t>1 adet sanayi tipi buharlı ütü</a:t>
            </a:r>
          </a:p>
          <a:p>
            <a:r>
              <a:rPr lang="tr-TR" dirty="0"/>
              <a:t>1 adet Juki dik bıçaklı kumaş kesim motoru	</a:t>
            </a:r>
          </a:p>
          <a:p>
            <a:r>
              <a:rPr lang="tr-TR" dirty="0"/>
              <a:t>1 adet yuvarlak bıçaklı motorlu kumaş kesim makinesi	</a:t>
            </a:r>
          </a:p>
          <a:p>
            <a:endParaRPr lang="tr-TR" dirty="0"/>
          </a:p>
          <a:p>
            <a:pPr marL="0" indent="0">
              <a:buNone/>
            </a:pPr>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263" y="1175656"/>
            <a:ext cx="3775166" cy="5434149"/>
          </a:xfrm>
          <a:prstGeom prst="rect">
            <a:avLst/>
          </a:prstGeom>
        </p:spPr>
      </p:pic>
    </p:spTree>
    <p:extLst>
      <p:ext uri="{BB962C8B-B14F-4D97-AF65-F5344CB8AC3E}">
        <p14:creationId xmlns:p14="http://schemas.microsoft.com/office/powerpoint/2010/main" val="3289688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634" y="313509"/>
            <a:ext cx="8596668" cy="1463532"/>
          </a:xfrm>
        </p:spPr>
        <p:txBody>
          <a:bodyPr>
            <a:normAutofit/>
          </a:bodyPr>
          <a:lstStyle/>
          <a:p>
            <a:pPr algn="ctr"/>
            <a:r>
              <a:rPr lang="tr-TR" sz="4400" dirty="0"/>
              <a:t>EĞİTİM ALT YAPISI</a:t>
            </a:r>
          </a:p>
        </p:txBody>
      </p:sp>
      <p:sp>
        <p:nvSpPr>
          <p:cNvPr id="3" name="Content Placeholder 2"/>
          <p:cNvSpPr>
            <a:spLocks noGrp="1"/>
          </p:cNvSpPr>
          <p:nvPr>
            <p:ph idx="1"/>
          </p:nvPr>
        </p:nvSpPr>
        <p:spPr>
          <a:xfrm>
            <a:off x="677334" y="1110343"/>
            <a:ext cx="8596668" cy="5342708"/>
          </a:xfrm>
        </p:spPr>
        <p:txBody>
          <a:bodyPr>
            <a:normAutofit lnSpcReduction="10000"/>
          </a:bodyPr>
          <a:lstStyle/>
          <a:p>
            <a:pPr marL="0" indent="0">
              <a:buNone/>
            </a:pPr>
            <a:r>
              <a:rPr lang="tr-TR" b="1" dirty="0">
                <a:solidFill>
                  <a:schemeClr val="accent1">
                    <a:lumMod val="75000"/>
                  </a:schemeClr>
                </a:solidFill>
              </a:rPr>
              <a:t>KONFEKSİYON ATÖLYESİ II: </a:t>
            </a:r>
          </a:p>
          <a:p>
            <a:pPr marL="0" indent="0" algn="just">
              <a:buNone/>
            </a:pPr>
            <a:r>
              <a:rPr lang="tr-TR" dirty="0"/>
              <a:t>Üretim süreci yapılır. </a:t>
            </a:r>
          </a:p>
          <a:p>
            <a:pPr marL="0" indent="0" algn="just">
              <a:buNone/>
            </a:pPr>
            <a:r>
              <a:rPr lang="tr-TR" dirty="0"/>
              <a:t>Bu atölyemizde mevcut makine </a:t>
            </a:r>
          </a:p>
          <a:p>
            <a:pPr marL="0" indent="0" algn="just">
              <a:buNone/>
            </a:pPr>
            <a:r>
              <a:rPr lang="tr-TR" dirty="0"/>
              <a:t>teçhizat listesi:</a:t>
            </a:r>
          </a:p>
          <a:p>
            <a:pPr marL="0" indent="0" algn="just">
              <a:buNone/>
            </a:pPr>
            <a:endParaRPr lang="tr-TR" dirty="0"/>
          </a:p>
          <a:p>
            <a:pPr algn="just"/>
            <a:r>
              <a:rPr lang="tr-TR" dirty="0"/>
              <a:t>5 adet sanayi tipi dikiş makinesi</a:t>
            </a:r>
          </a:p>
          <a:p>
            <a:pPr algn="just"/>
            <a:r>
              <a:rPr lang="tr-TR" dirty="0"/>
              <a:t>1 adet tam otomatik dikiş makinesi</a:t>
            </a:r>
          </a:p>
          <a:p>
            <a:pPr algn="just"/>
            <a:r>
              <a:rPr lang="tr-TR" dirty="0"/>
              <a:t>2 adet yarı otomatik dikiş makinesi</a:t>
            </a:r>
          </a:p>
          <a:p>
            <a:pPr algn="just"/>
            <a:r>
              <a:rPr lang="tr-TR" dirty="0"/>
              <a:t>7 adet teknik resim masası</a:t>
            </a:r>
          </a:p>
          <a:p>
            <a:pPr algn="just"/>
            <a:r>
              <a:rPr lang="tr-TR" dirty="0"/>
              <a:t>1 adet mini kazanlı buharlı ütü</a:t>
            </a:r>
          </a:p>
          <a:p>
            <a:r>
              <a:rPr lang="tr-TR" dirty="0"/>
              <a:t>1 adet manuel sürtme haslığı cihazı (Krokmetre)</a:t>
            </a:r>
          </a:p>
          <a:p>
            <a:r>
              <a:rPr lang="tr-TR" dirty="0"/>
              <a:t>1 adet yıkama ve kuru temizleme haslık test cihazı	</a:t>
            </a:r>
          </a:p>
          <a:p>
            <a:r>
              <a:rPr lang="tr-TR" dirty="0"/>
              <a:t>1 adet kumaş gramaj kesim aleti</a:t>
            </a:r>
          </a:p>
          <a:p>
            <a:pPr algn="just"/>
            <a:endParaRPr lang="tr-TR" dirty="0"/>
          </a:p>
          <a:p>
            <a:pPr algn="just"/>
            <a:endParaRPr lang="tr-T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446" y="1110343"/>
            <a:ext cx="3997234" cy="5447211"/>
          </a:xfrm>
          <a:prstGeom prst="rect">
            <a:avLst/>
          </a:prstGeom>
        </p:spPr>
      </p:pic>
    </p:spTree>
    <p:extLst>
      <p:ext uri="{BB962C8B-B14F-4D97-AF65-F5344CB8AC3E}">
        <p14:creationId xmlns:p14="http://schemas.microsoft.com/office/powerpoint/2010/main" val="6712818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Facet">
  <a:themeElements>
    <a:clrScheme name="Kırmızı Turuncu">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ğulu Cam">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643</TotalTime>
  <Words>1613</Words>
  <Application>Microsoft Office PowerPoint</Application>
  <PresentationFormat>Geniş ekran</PresentationFormat>
  <Paragraphs>150</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Algerian</vt:lpstr>
      <vt:lpstr>Arial</vt:lpstr>
      <vt:lpstr>Century</vt:lpstr>
      <vt:lpstr>Century Gothic</vt:lpstr>
      <vt:lpstr>Wingdings</vt:lpstr>
      <vt:lpstr>Wingdings 3</vt:lpstr>
      <vt:lpstr>Facet</vt:lpstr>
      <vt:lpstr>TEKSTİL, GİYİM, AYAKKABI VE DERİ BÖLÜMÜ</vt:lpstr>
      <vt:lpstr>BÖLÜMÜN TARİHÇESİ</vt:lpstr>
      <vt:lpstr>PROGRAMIN AMACI</vt:lpstr>
      <vt:lpstr>EĞİTİM İÇERİĞİ</vt:lpstr>
      <vt:lpstr>STAJ UYGULAMASI</vt:lpstr>
      <vt:lpstr>EĞİTİM ALT YAPISI</vt:lpstr>
      <vt:lpstr>EĞİTİM ALT YAPISI</vt:lpstr>
      <vt:lpstr>EĞİTİM ALT YAPISI</vt:lpstr>
      <vt:lpstr>EĞİTİM ALT YAPISI</vt:lpstr>
      <vt:lpstr>AKADEMİK PERSONEL</vt:lpstr>
      <vt:lpstr> ÖĞr. Gör. DİLEK SAYIN</vt:lpstr>
      <vt:lpstr> ÖĞr. Gör. SANİYE TAYDAŞ</vt:lpstr>
      <vt:lpstr> ÖĞr. Gör. GÜRSEL KORKMAZ</vt:lpstr>
      <vt:lpstr> KAZANILAN DERECE VE ÜST KADEMEYE GEÇİŞ</vt:lpstr>
      <vt:lpstr> KARİYER OLANAKLARI</vt:lpstr>
      <vt:lpstr> BARINMA İMKANLARI</vt:lpstr>
      <vt:lpstr> SOSYAL YAŞAM İMKANLARI</vt:lpstr>
      <vt:lpstr> SOSYAL YAŞAM İMKANLARI</vt:lpstr>
      <vt:lpstr> SOSYAL YAŞAM İMKANLARI</vt:lpstr>
      <vt:lpstr> ÖĞRENİM İMKANLARI</vt:lpstr>
      <vt:lpstr> ÖĞRENİM İMKANLARI</vt:lpstr>
      <vt:lpstr> SAĞLIK HİZMETLERİ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TEKSTİL, GİYİM, DERİ VE AYAKKABI BÖLÜMÜ</dc:title>
  <dc:creator>Gürsel Korkmaz</dc:creator>
  <cp:lastModifiedBy>User</cp:lastModifiedBy>
  <cp:revision>87</cp:revision>
  <dcterms:created xsi:type="dcterms:W3CDTF">2016-10-12T17:07:34Z</dcterms:created>
  <dcterms:modified xsi:type="dcterms:W3CDTF">2022-04-13T13:03:21Z</dcterms:modified>
</cp:coreProperties>
</file>