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8"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7E2E4DCF-D4E4-4504-BBFF-5873FA23D7CC}" type="datetimeFigureOut">
              <a:rPr lang="tr-TR" smtClean="0"/>
              <a:t>11.05.2022</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13A8821-F7A2-4EDF-8F05-6A9F3395D19C}" type="slidenum">
              <a:rPr lang="tr-TR" smtClean="0"/>
              <a:t>‹#›</a:t>
            </a:fld>
            <a:endParaRPr lang="tr-TR"/>
          </a:p>
        </p:txBody>
      </p:sp>
    </p:spTree>
    <p:extLst>
      <p:ext uri="{BB962C8B-B14F-4D97-AF65-F5344CB8AC3E}">
        <p14:creationId xmlns:p14="http://schemas.microsoft.com/office/powerpoint/2010/main" val="3454867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E2E4DCF-D4E4-4504-BBFF-5873FA23D7CC}" type="datetimeFigureOut">
              <a:rPr lang="tr-TR" smtClean="0"/>
              <a:t>11.05.2022</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13A8821-F7A2-4EDF-8F05-6A9F3395D19C}" type="slidenum">
              <a:rPr lang="tr-TR" smtClean="0"/>
              <a:t>‹#›</a:t>
            </a:fld>
            <a:endParaRPr lang="tr-TR"/>
          </a:p>
        </p:txBody>
      </p:sp>
    </p:spTree>
    <p:extLst>
      <p:ext uri="{BB962C8B-B14F-4D97-AF65-F5344CB8AC3E}">
        <p14:creationId xmlns:p14="http://schemas.microsoft.com/office/powerpoint/2010/main" val="1934449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E2E4DCF-D4E4-4504-BBFF-5873FA23D7CC}" type="datetimeFigureOut">
              <a:rPr lang="tr-TR" smtClean="0"/>
              <a:t>11.05.2022</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13A8821-F7A2-4EDF-8F05-6A9F3395D19C}"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32604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7E2E4DCF-D4E4-4504-BBFF-5873FA23D7CC}" type="datetimeFigureOut">
              <a:rPr lang="tr-TR" smtClean="0"/>
              <a:t>11.05.2022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13A8821-F7A2-4EDF-8F05-6A9F3395D19C}" type="slidenum">
              <a:rPr lang="tr-TR" smtClean="0"/>
              <a:t>‹#›</a:t>
            </a:fld>
            <a:endParaRPr lang="tr-TR"/>
          </a:p>
        </p:txBody>
      </p:sp>
    </p:spTree>
    <p:extLst>
      <p:ext uri="{BB962C8B-B14F-4D97-AF65-F5344CB8AC3E}">
        <p14:creationId xmlns:p14="http://schemas.microsoft.com/office/powerpoint/2010/main" val="953640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7E2E4DCF-D4E4-4504-BBFF-5873FA23D7CC}" type="datetimeFigureOut">
              <a:rPr lang="tr-TR" smtClean="0"/>
              <a:t>11.05.2022</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13A8821-F7A2-4EDF-8F05-6A9F3395D19C}"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72963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7E2E4DCF-D4E4-4504-BBFF-5873FA23D7CC}" type="datetimeFigureOut">
              <a:rPr lang="tr-TR" smtClean="0"/>
              <a:t>11.05.2022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13A8821-F7A2-4EDF-8F05-6A9F3395D19C}" type="slidenum">
              <a:rPr lang="tr-TR" smtClean="0"/>
              <a:t>‹#›</a:t>
            </a:fld>
            <a:endParaRPr lang="tr-TR"/>
          </a:p>
        </p:txBody>
      </p:sp>
    </p:spTree>
    <p:extLst>
      <p:ext uri="{BB962C8B-B14F-4D97-AF65-F5344CB8AC3E}">
        <p14:creationId xmlns:p14="http://schemas.microsoft.com/office/powerpoint/2010/main" val="878412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E2E4DCF-D4E4-4504-BBFF-5873FA23D7CC}" type="datetimeFigureOut">
              <a:rPr lang="tr-TR" smtClean="0"/>
              <a:t>11.05.2022</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3A8821-F7A2-4EDF-8F05-6A9F3395D19C}" type="slidenum">
              <a:rPr lang="tr-TR" smtClean="0"/>
              <a:t>‹#›</a:t>
            </a:fld>
            <a:endParaRPr lang="tr-TR"/>
          </a:p>
        </p:txBody>
      </p:sp>
    </p:spTree>
    <p:extLst>
      <p:ext uri="{BB962C8B-B14F-4D97-AF65-F5344CB8AC3E}">
        <p14:creationId xmlns:p14="http://schemas.microsoft.com/office/powerpoint/2010/main" val="1662488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E2E4DCF-D4E4-4504-BBFF-5873FA23D7CC}" type="datetimeFigureOut">
              <a:rPr lang="tr-TR" smtClean="0"/>
              <a:t>11.05.2022</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3A8821-F7A2-4EDF-8F05-6A9F3395D19C}" type="slidenum">
              <a:rPr lang="tr-TR" smtClean="0"/>
              <a:t>‹#›</a:t>
            </a:fld>
            <a:endParaRPr lang="tr-TR"/>
          </a:p>
        </p:txBody>
      </p:sp>
    </p:spTree>
    <p:extLst>
      <p:ext uri="{BB962C8B-B14F-4D97-AF65-F5344CB8AC3E}">
        <p14:creationId xmlns:p14="http://schemas.microsoft.com/office/powerpoint/2010/main" val="1560133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E2E4DCF-D4E4-4504-BBFF-5873FA23D7CC}" type="datetimeFigureOut">
              <a:rPr lang="tr-TR" smtClean="0"/>
              <a:t>11.05.2022</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3A8821-F7A2-4EDF-8F05-6A9F3395D19C}" type="slidenum">
              <a:rPr lang="tr-TR" smtClean="0"/>
              <a:t>‹#›</a:t>
            </a:fld>
            <a:endParaRPr lang="tr-TR"/>
          </a:p>
        </p:txBody>
      </p:sp>
    </p:spTree>
    <p:extLst>
      <p:ext uri="{BB962C8B-B14F-4D97-AF65-F5344CB8AC3E}">
        <p14:creationId xmlns:p14="http://schemas.microsoft.com/office/powerpoint/2010/main" val="134063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E2E4DCF-D4E4-4504-BBFF-5873FA23D7CC}" type="datetimeFigureOut">
              <a:rPr lang="tr-TR" smtClean="0"/>
              <a:t>11.05.2022</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13A8821-F7A2-4EDF-8F05-6A9F3395D19C}" type="slidenum">
              <a:rPr lang="tr-TR" smtClean="0"/>
              <a:t>‹#›</a:t>
            </a:fld>
            <a:endParaRPr lang="tr-TR"/>
          </a:p>
        </p:txBody>
      </p:sp>
    </p:spTree>
    <p:extLst>
      <p:ext uri="{BB962C8B-B14F-4D97-AF65-F5344CB8AC3E}">
        <p14:creationId xmlns:p14="http://schemas.microsoft.com/office/powerpoint/2010/main" val="1622849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E2E4DCF-D4E4-4504-BBFF-5873FA23D7CC}" type="datetimeFigureOut">
              <a:rPr lang="tr-TR" smtClean="0"/>
              <a:t>11.05.2022</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13A8821-F7A2-4EDF-8F05-6A9F3395D19C}" type="slidenum">
              <a:rPr lang="tr-TR" smtClean="0"/>
              <a:t>‹#›</a:t>
            </a:fld>
            <a:endParaRPr lang="tr-TR"/>
          </a:p>
        </p:txBody>
      </p:sp>
    </p:spTree>
    <p:extLst>
      <p:ext uri="{BB962C8B-B14F-4D97-AF65-F5344CB8AC3E}">
        <p14:creationId xmlns:p14="http://schemas.microsoft.com/office/powerpoint/2010/main" val="4042368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E2E4DCF-D4E4-4504-BBFF-5873FA23D7CC}" type="datetimeFigureOut">
              <a:rPr lang="tr-TR" smtClean="0"/>
              <a:t>11.05.2022</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13A8821-F7A2-4EDF-8F05-6A9F3395D19C}" type="slidenum">
              <a:rPr lang="tr-TR" smtClean="0"/>
              <a:t>‹#›</a:t>
            </a:fld>
            <a:endParaRPr lang="tr-TR"/>
          </a:p>
        </p:txBody>
      </p:sp>
    </p:spTree>
    <p:extLst>
      <p:ext uri="{BB962C8B-B14F-4D97-AF65-F5344CB8AC3E}">
        <p14:creationId xmlns:p14="http://schemas.microsoft.com/office/powerpoint/2010/main" val="28710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E2E4DCF-D4E4-4504-BBFF-5873FA23D7CC}" type="datetimeFigureOut">
              <a:rPr lang="tr-TR" smtClean="0"/>
              <a:t>11.05.2022</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13A8821-F7A2-4EDF-8F05-6A9F3395D19C}" type="slidenum">
              <a:rPr lang="tr-TR" smtClean="0"/>
              <a:t>‹#›</a:t>
            </a:fld>
            <a:endParaRPr lang="tr-TR"/>
          </a:p>
        </p:txBody>
      </p:sp>
    </p:spTree>
    <p:extLst>
      <p:ext uri="{BB962C8B-B14F-4D97-AF65-F5344CB8AC3E}">
        <p14:creationId xmlns:p14="http://schemas.microsoft.com/office/powerpoint/2010/main" val="395564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E4DCF-D4E4-4504-BBFF-5873FA23D7CC}" type="datetimeFigureOut">
              <a:rPr lang="tr-TR" smtClean="0"/>
              <a:t>11.05.2022</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13A8821-F7A2-4EDF-8F05-6A9F3395D19C}" type="slidenum">
              <a:rPr lang="tr-TR" smtClean="0"/>
              <a:t>‹#›</a:t>
            </a:fld>
            <a:endParaRPr lang="tr-TR"/>
          </a:p>
        </p:txBody>
      </p:sp>
    </p:spTree>
    <p:extLst>
      <p:ext uri="{BB962C8B-B14F-4D97-AF65-F5344CB8AC3E}">
        <p14:creationId xmlns:p14="http://schemas.microsoft.com/office/powerpoint/2010/main" val="3091384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E2E4DCF-D4E4-4504-BBFF-5873FA23D7CC}" type="datetimeFigureOut">
              <a:rPr lang="tr-TR" smtClean="0"/>
              <a:t>11.05.2022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13A8821-F7A2-4EDF-8F05-6A9F3395D19C}" type="slidenum">
              <a:rPr lang="tr-TR" smtClean="0"/>
              <a:t>‹#›</a:t>
            </a:fld>
            <a:endParaRPr lang="tr-TR"/>
          </a:p>
        </p:txBody>
      </p:sp>
    </p:spTree>
    <p:extLst>
      <p:ext uri="{BB962C8B-B14F-4D97-AF65-F5344CB8AC3E}">
        <p14:creationId xmlns:p14="http://schemas.microsoft.com/office/powerpoint/2010/main" val="3612058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E2E4DCF-D4E4-4504-BBFF-5873FA23D7CC}" type="datetimeFigureOut">
              <a:rPr lang="tr-TR" smtClean="0"/>
              <a:t>11.05.2022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13A8821-F7A2-4EDF-8F05-6A9F3395D19C}" type="slidenum">
              <a:rPr lang="tr-TR" smtClean="0"/>
              <a:t>‹#›</a:t>
            </a:fld>
            <a:endParaRPr lang="tr-TR"/>
          </a:p>
        </p:txBody>
      </p:sp>
    </p:spTree>
    <p:extLst>
      <p:ext uri="{BB962C8B-B14F-4D97-AF65-F5344CB8AC3E}">
        <p14:creationId xmlns:p14="http://schemas.microsoft.com/office/powerpoint/2010/main" val="155900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E2E4DCF-D4E4-4504-BBFF-5873FA23D7CC}" type="datetimeFigureOut">
              <a:rPr lang="tr-TR" smtClean="0"/>
              <a:t>11.05.2022</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13A8821-F7A2-4EDF-8F05-6A9F3395D19C}" type="slidenum">
              <a:rPr lang="tr-TR" smtClean="0"/>
              <a:t>‹#›</a:t>
            </a:fld>
            <a:endParaRPr lang="tr-TR"/>
          </a:p>
        </p:txBody>
      </p:sp>
    </p:spTree>
    <p:extLst>
      <p:ext uri="{BB962C8B-B14F-4D97-AF65-F5344CB8AC3E}">
        <p14:creationId xmlns:p14="http://schemas.microsoft.com/office/powerpoint/2010/main" val="10526557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12FF82-E00A-708F-19D0-982AF679BC90}"/>
              </a:ext>
            </a:extLst>
          </p:cNvPr>
          <p:cNvSpPr>
            <a:spLocks noGrp="1"/>
          </p:cNvSpPr>
          <p:nvPr>
            <p:ph type="ctrTitle"/>
          </p:nvPr>
        </p:nvSpPr>
        <p:spPr/>
        <p:txBody>
          <a:bodyPr>
            <a:normAutofit fontScale="90000"/>
          </a:bodyPr>
          <a:lstStyle/>
          <a:p>
            <a:r>
              <a:rPr lang="tr-TR" sz="5000" dirty="0">
                <a:latin typeface="Algerian" panose="04020705040A02060702" pitchFamily="82" charset="0"/>
              </a:rPr>
              <a:t>SİVAS CUMHURİYET ÜNİVERSİTESİ</a:t>
            </a:r>
            <a:br>
              <a:rPr lang="tr-TR" sz="5000" dirty="0">
                <a:latin typeface="Algerian" panose="04020705040A02060702" pitchFamily="82" charset="0"/>
              </a:rPr>
            </a:br>
            <a:r>
              <a:rPr lang="tr-TR" sz="5000" dirty="0">
                <a:latin typeface="Algerian" panose="04020705040A02060702" pitchFamily="82" charset="0"/>
              </a:rPr>
              <a:t>SİVAS TEKNİK BİLİMLER MESLEK YÜKSEKOKULU</a:t>
            </a:r>
            <a:br>
              <a:rPr lang="tr-TR" sz="5000" dirty="0">
                <a:latin typeface="Algerian" panose="04020705040A02060702" pitchFamily="82" charset="0"/>
              </a:rPr>
            </a:br>
            <a:endParaRPr lang="tr-TR" sz="5000" dirty="0">
              <a:latin typeface="Algerian" panose="04020705040A02060702" pitchFamily="82" charset="0"/>
            </a:endParaRPr>
          </a:p>
        </p:txBody>
      </p:sp>
      <p:sp>
        <p:nvSpPr>
          <p:cNvPr id="3" name="Alt Başlık 2">
            <a:extLst>
              <a:ext uri="{FF2B5EF4-FFF2-40B4-BE49-F238E27FC236}">
                <a16:creationId xmlns:a16="http://schemas.microsoft.com/office/drawing/2014/main" id="{C7D5AA32-0822-8213-C4EE-2B85331DCF40}"/>
              </a:ext>
            </a:extLst>
          </p:cNvPr>
          <p:cNvSpPr>
            <a:spLocks noGrp="1"/>
          </p:cNvSpPr>
          <p:nvPr>
            <p:ph type="subTitle" idx="1"/>
          </p:nvPr>
        </p:nvSpPr>
        <p:spPr/>
        <p:txBody>
          <a:bodyPr>
            <a:normAutofit/>
          </a:bodyPr>
          <a:lstStyle/>
          <a:p>
            <a:r>
              <a:rPr lang="tr-TR" sz="3000" dirty="0">
                <a:latin typeface="Algerian" panose="04020705040A02060702" pitchFamily="82" charset="0"/>
              </a:rPr>
              <a:t>MAKİNE VE METAL TEKNOLOJİLERİ BÖLÜMÜ</a:t>
            </a:r>
          </a:p>
        </p:txBody>
      </p:sp>
      <p:pic>
        <p:nvPicPr>
          <p:cNvPr id="4" name="Resim 3">
            <a:extLst>
              <a:ext uri="{FF2B5EF4-FFF2-40B4-BE49-F238E27FC236}">
                <a16:creationId xmlns:a16="http://schemas.microsoft.com/office/drawing/2014/main" id="{84D0AA29-1D89-F424-A05A-4786DCE7F7FD}"/>
              </a:ext>
            </a:extLst>
          </p:cNvPr>
          <p:cNvPicPr>
            <a:picLocks noChangeAspect="1"/>
          </p:cNvPicPr>
          <p:nvPr/>
        </p:nvPicPr>
        <p:blipFill>
          <a:blip r:embed="rId2"/>
          <a:stretch>
            <a:fillRect/>
          </a:stretch>
        </p:blipFill>
        <p:spPr>
          <a:xfrm>
            <a:off x="243291" y="60698"/>
            <a:ext cx="1388225" cy="1388225"/>
          </a:xfrm>
          <a:prstGeom prst="rect">
            <a:avLst/>
          </a:prstGeom>
        </p:spPr>
      </p:pic>
    </p:spTree>
    <p:extLst>
      <p:ext uri="{BB962C8B-B14F-4D97-AF65-F5344CB8AC3E}">
        <p14:creationId xmlns:p14="http://schemas.microsoft.com/office/powerpoint/2010/main" val="279401603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FE64EB6-3D96-C410-5248-978BFA535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4577" y="1362973"/>
            <a:ext cx="3231562" cy="432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Resim 4">
            <a:extLst>
              <a:ext uri="{FF2B5EF4-FFF2-40B4-BE49-F238E27FC236}">
                <a16:creationId xmlns:a16="http://schemas.microsoft.com/office/drawing/2014/main" id="{67614418-05ED-74F5-F5C5-22390A29C5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2947" y="1362973"/>
            <a:ext cx="3231562" cy="432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Resim 6">
            <a:extLst>
              <a:ext uri="{FF2B5EF4-FFF2-40B4-BE49-F238E27FC236}">
                <a16:creationId xmlns:a16="http://schemas.microsoft.com/office/drawing/2014/main" id="{551F4FC7-D7F2-3542-5684-AFF65335FB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240" y="1362973"/>
            <a:ext cx="3231562" cy="432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94026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4F126A0-C716-3B4E-49DA-5AB0A3330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0219" y="1483742"/>
            <a:ext cx="3231562" cy="432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Resim 4">
            <a:extLst>
              <a:ext uri="{FF2B5EF4-FFF2-40B4-BE49-F238E27FC236}">
                <a16:creationId xmlns:a16="http://schemas.microsoft.com/office/drawing/2014/main" id="{C78A25FC-6BB4-3CA9-E757-E39A1ED20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8607" y="1544127"/>
            <a:ext cx="3231562" cy="432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Resim 6">
            <a:extLst>
              <a:ext uri="{FF2B5EF4-FFF2-40B4-BE49-F238E27FC236}">
                <a16:creationId xmlns:a16="http://schemas.microsoft.com/office/drawing/2014/main" id="{CAD178B6-70D2-ADA3-A8BC-84B5200EDA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672" y="1544127"/>
            <a:ext cx="3231562" cy="432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03373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AD1764B-D6F8-3188-A960-AEA9B7CE5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0219" y="1544129"/>
            <a:ext cx="3231562" cy="432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Resim 4">
            <a:extLst>
              <a:ext uri="{FF2B5EF4-FFF2-40B4-BE49-F238E27FC236}">
                <a16:creationId xmlns:a16="http://schemas.microsoft.com/office/drawing/2014/main" id="{5E8B1BCF-79E8-9A44-E7E5-88F56A536E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9340" y="1544129"/>
            <a:ext cx="3231562" cy="432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Resim 6">
            <a:extLst>
              <a:ext uri="{FF2B5EF4-FFF2-40B4-BE49-F238E27FC236}">
                <a16:creationId xmlns:a16="http://schemas.microsoft.com/office/drawing/2014/main" id="{094B6E6F-E835-1E29-328E-16E87B1070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098" y="1544129"/>
            <a:ext cx="3231562" cy="432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36952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9847CBB-D300-7AEB-24AA-58607FD5D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9913" y="1345721"/>
            <a:ext cx="3231562" cy="432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Resim 4">
            <a:extLst>
              <a:ext uri="{FF2B5EF4-FFF2-40B4-BE49-F238E27FC236}">
                <a16:creationId xmlns:a16="http://schemas.microsoft.com/office/drawing/2014/main" id="{D8424FC8-5266-549E-FA24-5B557A402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5166" y="1345721"/>
            <a:ext cx="3231562" cy="432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12511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1B16A2-EE85-8EA1-1292-66CCDEF56018}"/>
              </a:ext>
            </a:extLst>
          </p:cNvPr>
          <p:cNvSpPr>
            <a:spLocks noGrp="1"/>
          </p:cNvSpPr>
          <p:nvPr>
            <p:ph type="title"/>
          </p:nvPr>
        </p:nvSpPr>
        <p:spPr>
          <a:xfrm>
            <a:off x="1716658" y="609600"/>
            <a:ext cx="9074987" cy="2047336"/>
          </a:xfrm>
        </p:spPr>
        <p:txBody>
          <a:bodyPr/>
          <a:lstStyle/>
          <a:p>
            <a:r>
              <a:rPr lang="tr-TR" dirty="0">
                <a:latin typeface="Algerian" panose="04020705040A02060702" pitchFamily="82" charset="0"/>
              </a:rPr>
              <a:t>BÖLÜM ÖĞRETİM ELEMANLARI</a:t>
            </a:r>
          </a:p>
        </p:txBody>
      </p:sp>
      <p:sp>
        <p:nvSpPr>
          <p:cNvPr id="3" name="Metin Yer Tutucusu 2">
            <a:extLst>
              <a:ext uri="{FF2B5EF4-FFF2-40B4-BE49-F238E27FC236}">
                <a16:creationId xmlns:a16="http://schemas.microsoft.com/office/drawing/2014/main" id="{EDD61189-4F71-49C9-BBF6-ADBCEC974249}"/>
              </a:ext>
            </a:extLst>
          </p:cNvPr>
          <p:cNvSpPr>
            <a:spLocks noGrp="1"/>
          </p:cNvSpPr>
          <p:nvPr>
            <p:ph type="body" idx="1"/>
          </p:nvPr>
        </p:nvSpPr>
        <p:spPr>
          <a:xfrm>
            <a:off x="1966824" y="2656936"/>
            <a:ext cx="9537788" cy="2441275"/>
          </a:xfrm>
        </p:spPr>
        <p:txBody>
          <a:bodyPr>
            <a:normAutofit/>
          </a:bodyPr>
          <a:lstStyle/>
          <a:p>
            <a:r>
              <a:rPr lang="tr-TR" sz="2500" dirty="0">
                <a:latin typeface="Algerian" panose="04020705040A02060702" pitchFamily="82" charset="0"/>
              </a:rPr>
              <a:t>DR. ÖĞR. ÜYESİ NETİCE DUMAN</a:t>
            </a:r>
          </a:p>
          <a:p>
            <a:r>
              <a:rPr lang="tr-TR" sz="2500" dirty="0">
                <a:latin typeface="Algerian" panose="04020705040A02060702" pitchFamily="82" charset="0"/>
              </a:rPr>
              <a:t>ÖĞR. GÖR. ERSİN ARSLANBULUT</a:t>
            </a:r>
          </a:p>
        </p:txBody>
      </p:sp>
      <p:pic>
        <p:nvPicPr>
          <p:cNvPr id="4" name="Resim 3">
            <a:extLst>
              <a:ext uri="{FF2B5EF4-FFF2-40B4-BE49-F238E27FC236}">
                <a16:creationId xmlns:a16="http://schemas.microsoft.com/office/drawing/2014/main" id="{94510480-C2FD-2292-A569-3FBD2412B732}"/>
              </a:ext>
            </a:extLst>
          </p:cNvPr>
          <p:cNvPicPr>
            <a:picLocks noChangeAspect="1"/>
          </p:cNvPicPr>
          <p:nvPr/>
        </p:nvPicPr>
        <p:blipFill>
          <a:blip r:embed="rId2"/>
          <a:stretch>
            <a:fillRect/>
          </a:stretch>
        </p:blipFill>
        <p:spPr>
          <a:xfrm>
            <a:off x="243290" y="0"/>
            <a:ext cx="1388225" cy="1388225"/>
          </a:xfrm>
          <a:prstGeom prst="rect">
            <a:avLst/>
          </a:prstGeom>
        </p:spPr>
      </p:pic>
    </p:spTree>
    <p:extLst>
      <p:ext uri="{BB962C8B-B14F-4D97-AF65-F5344CB8AC3E}">
        <p14:creationId xmlns:p14="http://schemas.microsoft.com/office/powerpoint/2010/main" val="4130168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9AFD2B-1114-EA60-BA56-937BBA907A63}"/>
              </a:ext>
            </a:extLst>
          </p:cNvPr>
          <p:cNvSpPr>
            <a:spLocks noGrp="1"/>
          </p:cNvSpPr>
          <p:nvPr>
            <p:ph type="title"/>
          </p:nvPr>
        </p:nvSpPr>
        <p:spPr/>
        <p:txBody>
          <a:bodyPr/>
          <a:lstStyle/>
          <a:p>
            <a:r>
              <a:rPr lang="tr-TR" dirty="0">
                <a:latin typeface="Algerian" panose="04020705040A02060702" pitchFamily="82" charset="0"/>
              </a:rPr>
              <a:t>MAKİNE PROGRAMI TANITIMI</a:t>
            </a:r>
          </a:p>
        </p:txBody>
      </p:sp>
      <p:sp>
        <p:nvSpPr>
          <p:cNvPr id="3" name="İçerik Yer Tutucusu 2">
            <a:extLst>
              <a:ext uri="{FF2B5EF4-FFF2-40B4-BE49-F238E27FC236}">
                <a16:creationId xmlns:a16="http://schemas.microsoft.com/office/drawing/2014/main" id="{8F08D093-7697-E4D8-0A0A-1F586BAA29AD}"/>
              </a:ext>
            </a:extLst>
          </p:cNvPr>
          <p:cNvSpPr>
            <a:spLocks noGrp="1"/>
          </p:cNvSpPr>
          <p:nvPr>
            <p:ph idx="1"/>
          </p:nvPr>
        </p:nvSpPr>
        <p:spPr>
          <a:xfrm>
            <a:off x="838200" y="1380226"/>
            <a:ext cx="10515600" cy="4796737"/>
          </a:xfrm>
        </p:spPr>
        <p:txBody>
          <a:bodyPr>
            <a:normAutofit fontScale="77500" lnSpcReduction="20000"/>
          </a:bodyPr>
          <a:lstStyle/>
          <a:p>
            <a:pPr marL="0" indent="0">
              <a:buNone/>
            </a:pPr>
            <a:r>
              <a:rPr lang="tr-TR" sz="1200" dirty="0">
                <a:latin typeface="Times New Roman" panose="02020603050405020304" pitchFamily="18" charset="0"/>
                <a:cs typeface="Times New Roman" panose="02020603050405020304" pitchFamily="18" charset="0"/>
              </a:rPr>
              <a:t>	</a:t>
            </a:r>
            <a:r>
              <a:rPr lang="tr-TR" sz="1300" dirty="0">
                <a:latin typeface="Times New Roman" panose="02020603050405020304" pitchFamily="18" charset="0"/>
                <a:cs typeface="Times New Roman" panose="02020603050405020304" pitchFamily="18" charset="0"/>
              </a:rPr>
              <a:t>Makine Programı Yüksekokulumuzun en eski programlarından birisidir. 1986 yılından itibaren, Üniversitemiz içerisinde eğitime devam etmiş, 1994 yılında da ikinci öğretimi açılmıştır. 2009 yılından itibaren Makine ve Metal Teknolojileri Bölümünde Makine Programı 40 kişilik kontenjanla Normal Öğretim olarak eğitimine devam etmektedir. Bölüme kabul; YÖK’ün ilgili mevzuatı doğrultusunda ÖSYM tarafından belirlenir. </a:t>
            </a:r>
          </a:p>
          <a:p>
            <a:pPr marL="0" indent="0">
              <a:buNone/>
            </a:pPr>
            <a:r>
              <a:rPr lang="tr-TR" sz="1300" dirty="0">
                <a:latin typeface="Times New Roman" panose="02020603050405020304" pitchFamily="18" charset="0"/>
                <a:cs typeface="Times New Roman" panose="02020603050405020304" pitchFamily="18" charset="0"/>
              </a:rPr>
              <a:t>	Makina Programının amacı; İmalat Sanayiinin ihtiyaç duyduğu özelliklerde girişimci ve uygulama becerilerine sahip Makina İmalat Teknikerleri yetiştirmektir. Bu bağlamda öğrencilere: </a:t>
            </a:r>
          </a:p>
          <a:p>
            <a:pPr lvl="1"/>
            <a:r>
              <a:rPr lang="tr-TR" sz="1200" dirty="0">
                <a:latin typeface="Times New Roman" panose="02020603050405020304" pitchFamily="18" charset="0"/>
                <a:cs typeface="Times New Roman" panose="02020603050405020304" pitchFamily="18" charset="0"/>
              </a:rPr>
              <a:t>	Teknik resim çizimleri yapabilme ve imalat resimlerini anlayabilme becerisi </a:t>
            </a:r>
          </a:p>
          <a:p>
            <a:pPr lvl="1"/>
            <a:r>
              <a:rPr lang="tr-TR" sz="1200" dirty="0">
                <a:latin typeface="Times New Roman" panose="02020603050405020304" pitchFamily="18" charset="0"/>
                <a:cs typeface="Times New Roman" panose="02020603050405020304" pitchFamily="18" charset="0"/>
              </a:rPr>
              <a:t>	İmalat sanayinde kullanılan üretim araç ve tekniklerini tanıma ve kullanma becerisi </a:t>
            </a:r>
          </a:p>
          <a:p>
            <a:pPr lvl="1"/>
            <a:r>
              <a:rPr lang="tr-TR" sz="1200" dirty="0">
                <a:latin typeface="Times New Roman" panose="02020603050405020304" pitchFamily="18" charset="0"/>
                <a:cs typeface="Times New Roman" panose="02020603050405020304" pitchFamily="18" charset="0"/>
              </a:rPr>
              <a:t>	Kaynak teknolojisi bilgi ve becerisi </a:t>
            </a:r>
          </a:p>
          <a:p>
            <a:pPr lvl="1"/>
            <a:r>
              <a:rPr lang="tr-TR" sz="1200" dirty="0">
                <a:latin typeface="Times New Roman" panose="02020603050405020304" pitchFamily="18" charset="0"/>
                <a:cs typeface="Times New Roman" panose="02020603050405020304" pitchFamily="18" charset="0"/>
              </a:rPr>
              <a:t>	İmalat esnasında kullanılan ölçme ve kontrol aletlerini kullanma ve kalibrasyonu becerisi</a:t>
            </a:r>
          </a:p>
          <a:p>
            <a:pPr lvl="1"/>
            <a:r>
              <a:rPr lang="tr-TR" sz="1200" dirty="0">
                <a:latin typeface="Times New Roman" panose="02020603050405020304" pitchFamily="18" charset="0"/>
                <a:cs typeface="Times New Roman" panose="02020603050405020304" pitchFamily="18" charset="0"/>
              </a:rPr>
              <a:t>	 AUTOCAD ve SOLIDWORKS imalat resimlerinin çizimi ve üç boyutlu tasarım becerisi </a:t>
            </a:r>
          </a:p>
          <a:p>
            <a:pPr lvl="1"/>
            <a:r>
              <a:rPr lang="tr-TR" sz="1200" dirty="0">
                <a:latin typeface="Times New Roman" panose="02020603050405020304" pitchFamily="18" charset="0"/>
                <a:cs typeface="Times New Roman" panose="02020603050405020304" pitchFamily="18" charset="0"/>
              </a:rPr>
              <a:t>	CNC tezgahları için program yazarak bu programları CNC tezgahlarına yükleyerek üretimi gerçekleştirme becerisi </a:t>
            </a:r>
          </a:p>
          <a:p>
            <a:pPr lvl="1"/>
            <a:r>
              <a:rPr lang="tr-TR" sz="1200" dirty="0">
                <a:latin typeface="Times New Roman" panose="02020603050405020304" pitchFamily="18" charset="0"/>
                <a:cs typeface="Times New Roman" panose="02020603050405020304" pitchFamily="18" charset="0"/>
              </a:rPr>
              <a:t>	Malzemeyi tanıyabilme ve mekanik deneyler yapabilme becerisi </a:t>
            </a:r>
          </a:p>
          <a:p>
            <a:pPr lvl="1"/>
            <a:r>
              <a:rPr lang="tr-TR" sz="1200" dirty="0">
                <a:latin typeface="Times New Roman" panose="02020603050405020304" pitchFamily="18" charset="0"/>
                <a:cs typeface="Times New Roman" panose="02020603050405020304" pitchFamily="18" charset="0"/>
              </a:rPr>
              <a:t>	Yeni üretim ve yönetim teknikleri ve kalite yönetim sistemleri hakkında bilgi ve becerisi </a:t>
            </a:r>
          </a:p>
          <a:p>
            <a:pPr lvl="1"/>
            <a:r>
              <a:rPr lang="tr-TR" sz="1200" dirty="0">
                <a:latin typeface="Times New Roman" panose="02020603050405020304" pitchFamily="18" charset="0"/>
                <a:cs typeface="Times New Roman" panose="02020603050405020304" pitchFamily="18" charset="0"/>
              </a:rPr>
              <a:t>	Makine tasarımında kullanılan makine elemanlarını ve özelliklerini tanıyabilme, basit </a:t>
            </a:r>
            <a:r>
              <a:rPr lang="tr-TR" sz="1200" dirty="0" err="1">
                <a:latin typeface="Times New Roman" panose="02020603050405020304" pitchFamily="18" charset="0"/>
                <a:cs typeface="Times New Roman" panose="02020603050405020304" pitchFamily="18" charset="0"/>
              </a:rPr>
              <a:t>aparatmekanizma</a:t>
            </a:r>
            <a:r>
              <a:rPr lang="tr-TR" sz="1200" dirty="0">
                <a:latin typeface="Times New Roman" panose="02020603050405020304" pitchFamily="18" charset="0"/>
                <a:cs typeface="Times New Roman" panose="02020603050405020304" pitchFamily="18" charset="0"/>
              </a:rPr>
              <a:t> –kalıpların matematiksel formüller ile kuvvet hesaplamalarını, mukavemet hesaplamalarını yapabilmek, makine elemanlarının boyutlandırmasını yapma becerisi kazandırılmaktadır. </a:t>
            </a:r>
          </a:p>
          <a:p>
            <a:pPr marL="0" indent="0">
              <a:buNone/>
            </a:pPr>
            <a:r>
              <a:rPr lang="tr-TR" sz="1300" dirty="0">
                <a:latin typeface="Times New Roman" panose="02020603050405020304" pitchFamily="18" charset="0"/>
                <a:cs typeface="Times New Roman" panose="02020603050405020304" pitchFamily="18" charset="0"/>
              </a:rPr>
              <a:t>	Ayrıca; Çalışma hayatında iş sağlığının ve iş güvenliğinin önemi bilincine sahip olmaları iş sağlığı ve güvenliği ile ilgili kurallara her zaman uymak, çalıştığı tezgah-sistem- birim ile ilgili risk analizleri yapabilen,</a:t>
            </a:r>
          </a:p>
          <a:p>
            <a:r>
              <a:rPr lang="tr-TR" sz="1300" dirty="0">
                <a:latin typeface="Times New Roman" panose="02020603050405020304" pitchFamily="18" charset="0"/>
                <a:cs typeface="Times New Roman" panose="02020603050405020304" pitchFamily="18" charset="0"/>
              </a:rPr>
              <a:t> 	Üretim sürecini yönetebilen</a:t>
            </a:r>
          </a:p>
          <a:p>
            <a:r>
              <a:rPr lang="tr-TR" sz="1300" dirty="0">
                <a:latin typeface="Times New Roman" panose="02020603050405020304" pitchFamily="18" charset="0"/>
                <a:cs typeface="Times New Roman" panose="02020603050405020304" pitchFamily="18" charset="0"/>
              </a:rPr>
              <a:t> 	Basit matematiksel işlemler ile maliyet- gelir-gider hesaplamalarını yapabilen,</a:t>
            </a:r>
          </a:p>
          <a:p>
            <a:pPr marL="0" indent="0">
              <a:buNone/>
            </a:pPr>
            <a:r>
              <a:rPr lang="tr-TR" sz="1300" dirty="0">
                <a:latin typeface="Times New Roman" panose="02020603050405020304" pitchFamily="18" charset="0"/>
                <a:cs typeface="Times New Roman" panose="02020603050405020304" pitchFamily="18" charset="0"/>
              </a:rPr>
              <a:t> 	Kalite ve iş sağlığı –iş güvenliği –çevre yönetim sistemlerini öğrenen </a:t>
            </a:r>
          </a:p>
          <a:p>
            <a:pPr marL="0" indent="0">
              <a:buNone/>
            </a:pPr>
            <a:r>
              <a:rPr lang="tr-TR" sz="1300" dirty="0">
                <a:latin typeface="Times New Roman" panose="02020603050405020304" pitchFamily="18" charset="0"/>
                <a:cs typeface="Times New Roman" panose="02020603050405020304" pitchFamily="18" charset="0"/>
              </a:rPr>
              <a:t>Çalıştığı işletme ve birimde her kademede çalışanlarla iletişim kurabilen, Mesleki, toplumsal etik değerlere ve gerekli araştırmaları teknolojik imkanları kullanarak yapma yeteneğine sahip olan, takım çalışması içerisinde yer alabilen ve gerektiğinde bireysel sorumluluk üstlenebilen makine teknikerleri yetiştirmektir.</a:t>
            </a:r>
          </a:p>
        </p:txBody>
      </p:sp>
    </p:spTree>
    <p:extLst>
      <p:ext uri="{BB962C8B-B14F-4D97-AF65-F5344CB8AC3E}">
        <p14:creationId xmlns:p14="http://schemas.microsoft.com/office/powerpoint/2010/main" val="2072151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9AFD2B-1114-EA60-BA56-937BBA907A63}"/>
              </a:ext>
            </a:extLst>
          </p:cNvPr>
          <p:cNvSpPr>
            <a:spLocks noGrp="1"/>
          </p:cNvSpPr>
          <p:nvPr>
            <p:ph type="title"/>
          </p:nvPr>
        </p:nvSpPr>
        <p:spPr>
          <a:xfrm>
            <a:off x="2204737" y="227295"/>
            <a:ext cx="8911687" cy="1280890"/>
          </a:xfrm>
        </p:spPr>
        <p:txBody>
          <a:bodyPr/>
          <a:lstStyle/>
          <a:p>
            <a:r>
              <a:rPr lang="tr-TR" dirty="0" err="1">
                <a:latin typeface="Algerian" panose="04020705040A02060702" pitchFamily="82" charset="0"/>
              </a:rPr>
              <a:t>ÖĞrencİ</a:t>
            </a:r>
            <a:r>
              <a:rPr lang="tr-TR" dirty="0">
                <a:latin typeface="Algerian" panose="04020705040A02060702" pitchFamily="82" charset="0"/>
              </a:rPr>
              <a:t> </a:t>
            </a:r>
            <a:r>
              <a:rPr lang="tr-TR" dirty="0" err="1">
                <a:latin typeface="Algerian" panose="04020705040A02060702" pitchFamily="82" charset="0"/>
              </a:rPr>
              <a:t>çalIŞmalarIndan</a:t>
            </a:r>
            <a:r>
              <a:rPr lang="tr-TR" dirty="0">
                <a:latin typeface="Algerian" panose="04020705040A02060702" pitchFamily="82" charset="0"/>
              </a:rPr>
              <a:t> kareler</a:t>
            </a:r>
          </a:p>
        </p:txBody>
      </p:sp>
      <p:pic>
        <p:nvPicPr>
          <p:cNvPr id="5" name="İçerik Yer Tutucusu 4">
            <a:extLst>
              <a:ext uri="{FF2B5EF4-FFF2-40B4-BE49-F238E27FC236}">
                <a16:creationId xmlns:a16="http://schemas.microsoft.com/office/drawing/2014/main" id="{EB6C65CE-3A1D-BE1A-4606-AF23A3F1C5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791" y="1799745"/>
            <a:ext cx="3240000" cy="432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Resim 6">
            <a:extLst>
              <a:ext uri="{FF2B5EF4-FFF2-40B4-BE49-F238E27FC236}">
                <a16:creationId xmlns:a16="http://schemas.microsoft.com/office/drawing/2014/main" id="{99FAA711-FF01-A1C4-0BDD-C12C1F1A4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347" y="1687601"/>
            <a:ext cx="3543569" cy="44321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Resim 8">
            <a:extLst>
              <a:ext uri="{FF2B5EF4-FFF2-40B4-BE49-F238E27FC236}">
                <a16:creationId xmlns:a16="http://schemas.microsoft.com/office/drawing/2014/main" id="{3F0DD239-DA7D-777E-A267-49147F9869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1618" y="1687602"/>
            <a:ext cx="3231562" cy="432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74171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9DAFC29-DAFB-E3D6-E0FD-A49D3B5A58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4582" y="1269000"/>
            <a:ext cx="3231562" cy="432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Resim 4">
            <a:extLst>
              <a:ext uri="{FF2B5EF4-FFF2-40B4-BE49-F238E27FC236}">
                <a16:creationId xmlns:a16="http://schemas.microsoft.com/office/drawing/2014/main" id="{00ABF9FD-53F2-AFA5-AA37-D791208A2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0714" y="1269000"/>
            <a:ext cx="3231562" cy="432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Resim 6">
            <a:extLst>
              <a:ext uri="{FF2B5EF4-FFF2-40B4-BE49-F238E27FC236}">
                <a16:creationId xmlns:a16="http://schemas.microsoft.com/office/drawing/2014/main" id="{81ADBCBB-CB1E-21D2-2C9C-C1CB185223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546" y="1337094"/>
            <a:ext cx="3231562" cy="432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0522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7053EB8-2CBE-C3C4-1A97-85C14FA27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478" y="1475117"/>
            <a:ext cx="3500859" cy="468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Resim 4">
            <a:extLst>
              <a:ext uri="{FF2B5EF4-FFF2-40B4-BE49-F238E27FC236}">
                <a16:creationId xmlns:a16="http://schemas.microsoft.com/office/drawing/2014/main" id="{E25A73F2-16D2-700D-8451-2CAC010659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5570" y="1475117"/>
            <a:ext cx="3500859" cy="468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Resim 6">
            <a:extLst>
              <a:ext uri="{FF2B5EF4-FFF2-40B4-BE49-F238E27FC236}">
                <a16:creationId xmlns:a16="http://schemas.microsoft.com/office/drawing/2014/main" id="{3BD6CBF0-4921-F71A-9656-9A0BEE9958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662" y="1475117"/>
            <a:ext cx="3500859" cy="468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1572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2039F47-9E69-8227-09AF-42B55E0D4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516" y="1441529"/>
            <a:ext cx="3231562" cy="432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Resim 4">
            <a:extLst>
              <a:ext uri="{FF2B5EF4-FFF2-40B4-BE49-F238E27FC236}">
                <a16:creationId xmlns:a16="http://schemas.microsoft.com/office/drawing/2014/main" id="{E57668E3-DDE0-0BAD-3D08-9256003F1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646" y="1441529"/>
            <a:ext cx="3240000" cy="432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Resim 6">
            <a:extLst>
              <a:ext uri="{FF2B5EF4-FFF2-40B4-BE49-F238E27FC236}">
                <a16:creationId xmlns:a16="http://schemas.microsoft.com/office/drawing/2014/main" id="{7A7F9C4B-8F95-4559-523C-96B33FF5A4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386" y="1441529"/>
            <a:ext cx="3231562" cy="432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97932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E470BA62-9706-2D3A-99B8-807A6FEFE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9934" y="1380227"/>
            <a:ext cx="2700000" cy="360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Resim 6">
            <a:extLst>
              <a:ext uri="{FF2B5EF4-FFF2-40B4-BE49-F238E27FC236}">
                <a16:creationId xmlns:a16="http://schemas.microsoft.com/office/drawing/2014/main" id="{AAC315B5-81BB-14E1-6366-A9E1A8C55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581" y="1380227"/>
            <a:ext cx="2692968" cy="360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Resim 8">
            <a:extLst>
              <a:ext uri="{FF2B5EF4-FFF2-40B4-BE49-F238E27FC236}">
                <a16:creationId xmlns:a16="http://schemas.microsoft.com/office/drawing/2014/main" id="{4FAABFEB-F8A1-8C31-BC61-648173EE84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196" y="1380227"/>
            <a:ext cx="2700000" cy="360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52944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FC132740-3965-506C-EF0C-CA45202CD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6704" y="1354347"/>
            <a:ext cx="3231562" cy="432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Resim 4">
            <a:extLst>
              <a:ext uri="{FF2B5EF4-FFF2-40B4-BE49-F238E27FC236}">
                <a16:creationId xmlns:a16="http://schemas.microsoft.com/office/drawing/2014/main" id="{B98BD822-1EBE-C66D-D39A-DA6121A6A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9778" y="1354347"/>
            <a:ext cx="3231562" cy="432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Resim 6">
            <a:extLst>
              <a:ext uri="{FF2B5EF4-FFF2-40B4-BE49-F238E27FC236}">
                <a16:creationId xmlns:a16="http://schemas.microsoft.com/office/drawing/2014/main" id="{E15DEB0F-8325-B606-8A92-B51833ACFC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734" y="1354347"/>
            <a:ext cx="3231562" cy="432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00929996"/>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48</TotalTime>
  <Words>342</Words>
  <Application>Microsoft Office PowerPoint</Application>
  <PresentationFormat>Geniş ekran</PresentationFormat>
  <Paragraphs>23</Paragraphs>
  <Slides>13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13</vt:i4>
      </vt:variant>
    </vt:vector>
  </HeadingPairs>
  <TitlesOfParts>
    <vt:vector size="19" baseType="lpstr">
      <vt:lpstr>Algerian</vt:lpstr>
      <vt:lpstr>Arial</vt:lpstr>
      <vt:lpstr>Century Gothic</vt:lpstr>
      <vt:lpstr>Times New Roman</vt:lpstr>
      <vt:lpstr>Wingdings 3</vt:lpstr>
      <vt:lpstr>Duman</vt:lpstr>
      <vt:lpstr>SİVAS CUMHURİYET ÜNİVERSİTESİ SİVAS TEKNİK BİLİMLER MESLEK YÜKSEKOKULU </vt:lpstr>
      <vt:lpstr>BÖLÜM ÖĞRETİM ELEMANLARI</vt:lpstr>
      <vt:lpstr>MAKİNE PROGRAMI TANITIMI</vt:lpstr>
      <vt:lpstr>ÖĞrencİ çalIŞmalarIndan kareler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SİVAS CUMHURİYET ÜNİVERSİTESİ SİVAS TEKNİK BİLİMLER MESLEK YÜKSEKOKULU </dc:title>
  <dc:creator>User</dc:creator>
  <cp:lastModifiedBy>User</cp:lastModifiedBy>
  <cp:revision>8</cp:revision>
  <dcterms:created xsi:type="dcterms:W3CDTF">2022-05-11T06:32:06Z</dcterms:created>
  <dcterms:modified xsi:type="dcterms:W3CDTF">2022-05-11T07:54:49Z</dcterms:modified>
</cp:coreProperties>
</file>