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70" r:id="rId3"/>
    <p:sldId id="271" r:id="rId4"/>
    <p:sldId id="264" r:id="rId5"/>
    <p:sldId id="274" r:id="rId6"/>
    <p:sldId id="259" r:id="rId7"/>
    <p:sldId id="272" r:id="rId8"/>
    <p:sldId id="260" r:id="rId9"/>
    <p:sldId id="262" r:id="rId10"/>
    <p:sldId id="275" r:id="rId11"/>
    <p:sldId id="276" r:id="rId12"/>
    <p:sldId id="277" r:id="rId13"/>
    <p:sldId id="266"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5" Type="http://schemas.openxmlformats.org/officeDocument/2006/relationships/image" Target="../media/image11.png"/><Relationship Id="rId4"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5" Type="http://schemas.openxmlformats.org/officeDocument/2006/relationships/image" Target="../media/image11.pn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7230D-5970-4B8D-BA5F-2C7F55AACB44}" type="doc">
      <dgm:prSet loTypeId="urn:microsoft.com/office/officeart/2005/8/layout/vList3#2" loCatId="list" qsTypeId="urn:microsoft.com/office/officeart/2005/8/quickstyle/simple1" qsCatId="simple" csTypeId="urn:microsoft.com/office/officeart/2005/8/colors/accent1_2" csCatId="accent1" phldr="1"/>
      <dgm:spPr/>
    </dgm:pt>
    <dgm:pt modelId="{CF7E4C2D-D8CE-4B10-BF68-7F9624488262}">
      <dgm:prSet phldrT="[Metin]"/>
      <dgm:spPr/>
      <dgm:t>
        <a:bodyPr/>
        <a:lstStyle/>
        <a:p>
          <a:r>
            <a:rPr lang="tr-TR" i="1" dirty="0" err="1"/>
            <a:t>Öğr.Gör</a:t>
          </a:r>
          <a:r>
            <a:rPr lang="tr-TR" i="1" dirty="0"/>
            <a:t>. Lütfi AKKUŞ</a:t>
          </a:r>
        </a:p>
      </dgm:t>
    </dgm:pt>
    <dgm:pt modelId="{95333A79-E70D-46E2-A9EF-FC5DA12A4A26}" type="parTrans" cxnId="{932BE81A-D575-4526-A951-6B2D03203FD7}">
      <dgm:prSet/>
      <dgm:spPr/>
      <dgm:t>
        <a:bodyPr/>
        <a:lstStyle/>
        <a:p>
          <a:endParaRPr lang="tr-TR"/>
        </a:p>
      </dgm:t>
    </dgm:pt>
    <dgm:pt modelId="{CB307B90-2309-4591-8F44-198B863B67FD}" type="sibTrans" cxnId="{932BE81A-D575-4526-A951-6B2D03203FD7}">
      <dgm:prSet/>
      <dgm:spPr/>
      <dgm:t>
        <a:bodyPr/>
        <a:lstStyle/>
        <a:p>
          <a:endParaRPr lang="tr-TR"/>
        </a:p>
      </dgm:t>
    </dgm:pt>
    <dgm:pt modelId="{7CD8286B-D9DD-4B01-A26E-319BA043C5BE}">
      <dgm:prSet phldrT="[Metin]"/>
      <dgm:spPr/>
      <dgm:t>
        <a:bodyPr/>
        <a:lstStyle/>
        <a:p>
          <a:r>
            <a:rPr lang="tr-TR" i="1" dirty="0" err="1"/>
            <a:t>Dr.Öğr.Üyesi</a:t>
          </a:r>
          <a:r>
            <a:rPr lang="tr-TR" i="1" dirty="0"/>
            <a:t> Emre GÖRGÜN</a:t>
          </a:r>
        </a:p>
      </dgm:t>
    </dgm:pt>
    <dgm:pt modelId="{B2AFC142-44ED-4210-8A0F-D0900A901FDE}" type="parTrans" cxnId="{F2E475D7-2964-4B25-A497-3CBE0B885959}">
      <dgm:prSet/>
      <dgm:spPr/>
      <dgm:t>
        <a:bodyPr/>
        <a:lstStyle/>
        <a:p>
          <a:endParaRPr lang="tr-TR"/>
        </a:p>
      </dgm:t>
    </dgm:pt>
    <dgm:pt modelId="{2E2D843C-D390-4552-A4C2-E45CAD1F1D73}" type="sibTrans" cxnId="{F2E475D7-2964-4B25-A497-3CBE0B885959}">
      <dgm:prSet/>
      <dgm:spPr/>
      <dgm:t>
        <a:bodyPr/>
        <a:lstStyle/>
        <a:p>
          <a:endParaRPr lang="tr-TR"/>
        </a:p>
      </dgm:t>
    </dgm:pt>
    <dgm:pt modelId="{D0E9B169-0228-40F4-87F6-F18EC5BB714D}">
      <dgm:prSet phldrT="[Metin]"/>
      <dgm:spPr/>
      <dgm:t>
        <a:bodyPr/>
        <a:lstStyle/>
        <a:p>
          <a:r>
            <a:rPr lang="tr-TR" i="1" dirty="0" err="1"/>
            <a:t>Öğr.Gör</a:t>
          </a:r>
          <a:r>
            <a:rPr lang="tr-TR" i="1" dirty="0"/>
            <a:t>. Murat ŞİMŞEK</a:t>
          </a:r>
        </a:p>
      </dgm:t>
    </dgm:pt>
    <dgm:pt modelId="{9CB7BDCB-98F1-4976-98B0-E8205CE26AAA}" type="parTrans" cxnId="{4E1F8901-AB3C-472E-81F5-C47545BA742B}">
      <dgm:prSet/>
      <dgm:spPr/>
      <dgm:t>
        <a:bodyPr/>
        <a:lstStyle/>
        <a:p>
          <a:endParaRPr lang="tr-TR"/>
        </a:p>
      </dgm:t>
    </dgm:pt>
    <dgm:pt modelId="{7E5BECD9-F5AF-45BD-ACD8-1923E60F8028}" type="sibTrans" cxnId="{4E1F8901-AB3C-472E-81F5-C47545BA742B}">
      <dgm:prSet/>
      <dgm:spPr/>
      <dgm:t>
        <a:bodyPr/>
        <a:lstStyle/>
        <a:p>
          <a:endParaRPr lang="tr-TR"/>
        </a:p>
      </dgm:t>
    </dgm:pt>
    <dgm:pt modelId="{F6F03724-7159-4FEF-B99C-B15D44F60DA4}">
      <dgm:prSet phldrT="[Metin]"/>
      <dgm:spPr/>
      <dgm:t>
        <a:bodyPr/>
        <a:lstStyle/>
        <a:p>
          <a:r>
            <a:rPr lang="tr-TR" i="1" dirty="0" err="1"/>
            <a:t>Öğr.Gör</a:t>
          </a:r>
          <a:r>
            <a:rPr lang="tr-TR" i="1" dirty="0"/>
            <a:t>. Murat MİRİK</a:t>
          </a:r>
        </a:p>
      </dgm:t>
    </dgm:pt>
    <dgm:pt modelId="{87E83C43-21C1-411D-861E-E013730C1CAB}" type="parTrans" cxnId="{ED822126-2499-4C32-9220-65DCC5C4850C}">
      <dgm:prSet/>
      <dgm:spPr/>
      <dgm:t>
        <a:bodyPr/>
        <a:lstStyle/>
        <a:p>
          <a:endParaRPr lang="tr-TR"/>
        </a:p>
      </dgm:t>
    </dgm:pt>
    <dgm:pt modelId="{80B76DC3-922C-42F7-9155-69AB36AE9973}" type="sibTrans" cxnId="{ED822126-2499-4C32-9220-65DCC5C4850C}">
      <dgm:prSet/>
      <dgm:spPr/>
      <dgm:t>
        <a:bodyPr/>
        <a:lstStyle/>
        <a:p>
          <a:endParaRPr lang="tr-TR"/>
        </a:p>
      </dgm:t>
    </dgm:pt>
    <dgm:pt modelId="{0D43665E-0D0C-436F-B11C-21FE7BF06EA1}">
      <dgm:prSet phldrT="[Metin]"/>
      <dgm:spPr/>
      <dgm:t>
        <a:bodyPr/>
        <a:lstStyle/>
        <a:p>
          <a:r>
            <a:rPr lang="tr-TR" i="1" dirty="0" err="1"/>
            <a:t>Dr.Öğr.Üyesi</a:t>
          </a:r>
          <a:r>
            <a:rPr lang="tr-TR" i="1" dirty="0"/>
            <a:t> Arslan KAPTAN</a:t>
          </a:r>
        </a:p>
      </dgm:t>
    </dgm:pt>
    <dgm:pt modelId="{3AE5E7FC-74D4-40D9-8955-D508642DE11B}" type="parTrans" cxnId="{C548B209-384C-4ECC-B8BC-96ADDC5DAAC4}">
      <dgm:prSet/>
      <dgm:spPr/>
      <dgm:t>
        <a:bodyPr/>
        <a:lstStyle/>
        <a:p>
          <a:endParaRPr lang="tr-TR"/>
        </a:p>
      </dgm:t>
    </dgm:pt>
    <dgm:pt modelId="{6C912CFF-EE35-4BB1-8145-4AF935A90673}" type="sibTrans" cxnId="{C548B209-384C-4ECC-B8BC-96ADDC5DAAC4}">
      <dgm:prSet/>
      <dgm:spPr/>
      <dgm:t>
        <a:bodyPr/>
        <a:lstStyle/>
        <a:p>
          <a:endParaRPr lang="tr-TR"/>
        </a:p>
      </dgm:t>
    </dgm:pt>
    <dgm:pt modelId="{2FAD2334-F2B7-4A2D-A711-A2B54585C8D8}" type="pres">
      <dgm:prSet presAssocID="{A8F7230D-5970-4B8D-BA5F-2C7F55AACB44}" presName="linearFlow" presStyleCnt="0">
        <dgm:presLayoutVars>
          <dgm:dir/>
          <dgm:resizeHandles val="exact"/>
        </dgm:presLayoutVars>
      </dgm:prSet>
      <dgm:spPr/>
    </dgm:pt>
    <dgm:pt modelId="{ACBAFD3E-85D1-4946-AF77-EC5604869A94}" type="pres">
      <dgm:prSet presAssocID="{CF7E4C2D-D8CE-4B10-BF68-7F9624488262}" presName="composite" presStyleCnt="0"/>
      <dgm:spPr/>
    </dgm:pt>
    <dgm:pt modelId="{E4F7BDD3-7005-4A27-9E03-CD71321BEAFA}" type="pres">
      <dgm:prSet presAssocID="{CF7E4C2D-D8CE-4B10-BF68-7F9624488262}" presName="imgShp" presStyleLbl="fgImgPlace1" presStyleIdx="0" presStyleCnt="5" custScaleY="106921"/>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pt>
    <dgm:pt modelId="{075247A6-1E9D-40E5-B2A7-F8A053E5F7AB}" type="pres">
      <dgm:prSet presAssocID="{CF7E4C2D-D8CE-4B10-BF68-7F9624488262}" presName="txShp" presStyleLbl="node1" presStyleIdx="0" presStyleCnt="5">
        <dgm:presLayoutVars>
          <dgm:bulletEnabled val="1"/>
        </dgm:presLayoutVars>
      </dgm:prSet>
      <dgm:spPr/>
    </dgm:pt>
    <dgm:pt modelId="{39A67A5D-16F2-45EB-BEDB-D98E21634B50}" type="pres">
      <dgm:prSet presAssocID="{CB307B90-2309-4591-8F44-198B863B67FD}" presName="spacing" presStyleCnt="0"/>
      <dgm:spPr/>
    </dgm:pt>
    <dgm:pt modelId="{DE7DA993-C09F-42F2-A057-F5C6868A9E99}" type="pres">
      <dgm:prSet presAssocID="{7CD8286B-D9DD-4B01-A26E-319BA043C5BE}" presName="composite" presStyleCnt="0"/>
      <dgm:spPr/>
    </dgm:pt>
    <dgm:pt modelId="{E0E28668-10AC-4023-B4D7-19D0225720DE}" type="pres">
      <dgm:prSet presAssocID="{7CD8286B-D9DD-4B01-A26E-319BA043C5BE}" presName="imgShp" presStyleLbl="fgImgPlace1" presStyleIdx="1" presStyleCnt="5" custLinFactY="29268" custLinFactNeighborX="-1077" custLinFactNeighborY="10000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dgm:spPr>
    </dgm:pt>
    <dgm:pt modelId="{13168D73-B29C-4042-9BEB-82EE0BEA588D}" type="pres">
      <dgm:prSet presAssocID="{7CD8286B-D9DD-4B01-A26E-319BA043C5BE}" presName="txShp" presStyleLbl="node1" presStyleIdx="1" presStyleCnt="5" custLinFactY="29268" custLinFactNeighborX="-119" custLinFactNeighborY="100000">
        <dgm:presLayoutVars>
          <dgm:bulletEnabled val="1"/>
        </dgm:presLayoutVars>
      </dgm:prSet>
      <dgm:spPr/>
    </dgm:pt>
    <dgm:pt modelId="{27EB2E96-4116-4DD7-9F33-0E029999A021}" type="pres">
      <dgm:prSet presAssocID="{2E2D843C-D390-4552-A4C2-E45CAD1F1D73}" presName="spacing" presStyleCnt="0"/>
      <dgm:spPr/>
    </dgm:pt>
    <dgm:pt modelId="{0904CBC6-1A11-4BE3-ABB7-C4FE16268334}" type="pres">
      <dgm:prSet presAssocID="{D0E9B169-0228-40F4-87F6-F18EC5BB714D}" presName="composite" presStyleCnt="0"/>
      <dgm:spPr/>
    </dgm:pt>
    <dgm:pt modelId="{918C7420-BA89-4AEF-8B1E-EC5E5762F785}" type="pres">
      <dgm:prSet presAssocID="{D0E9B169-0228-40F4-87F6-F18EC5BB714D}" presName="imgShp" presStyleLbl="fgImgPlace1" presStyleIdx="2" presStyleCnt="5" custLinFactY="100000" custLinFactNeighborX="1078" custLinFactNeighborY="159889"/>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4000" b="-14000"/>
          </a:stretch>
        </a:blipFill>
      </dgm:spPr>
    </dgm:pt>
    <dgm:pt modelId="{8F87D625-46FE-4764-BF3D-04DDD8CD949D}" type="pres">
      <dgm:prSet presAssocID="{D0E9B169-0228-40F4-87F6-F18EC5BB714D}" presName="txShp" presStyleLbl="node1" presStyleIdx="2" presStyleCnt="5" custLinFactY="100000" custLinFactNeighborX="120" custLinFactNeighborY="159889">
        <dgm:presLayoutVars>
          <dgm:bulletEnabled val="1"/>
        </dgm:presLayoutVars>
      </dgm:prSet>
      <dgm:spPr/>
    </dgm:pt>
    <dgm:pt modelId="{24DD980C-C487-463C-B289-D4A4F7FA15A8}" type="pres">
      <dgm:prSet presAssocID="{7E5BECD9-F5AF-45BD-ACD8-1923E60F8028}" presName="spacing" presStyleCnt="0"/>
      <dgm:spPr/>
    </dgm:pt>
    <dgm:pt modelId="{6C496E54-7ED4-4C73-81CE-309A05885F81}" type="pres">
      <dgm:prSet presAssocID="{F6F03724-7159-4FEF-B99C-B15D44F60DA4}" presName="composite" presStyleCnt="0"/>
      <dgm:spPr/>
    </dgm:pt>
    <dgm:pt modelId="{2623CB29-433B-479F-BEE4-64E6132E3D79}" type="pres">
      <dgm:prSet presAssocID="{F6F03724-7159-4FEF-B99C-B15D44F60DA4}"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14000" b="-14000"/>
          </a:stretch>
        </a:blipFill>
      </dgm:spPr>
    </dgm:pt>
    <dgm:pt modelId="{58023E75-823E-4F36-95C3-746F03FFE787}" type="pres">
      <dgm:prSet presAssocID="{F6F03724-7159-4FEF-B99C-B15D44F60DA4}" presName="txShp" presStyleLbl="node1" presStyleIdx="3" presStyleCnt="5">
        <dgm:presLayoutVars>
          <dgm:bulletEnabled val="1"/>
        </dgm:presLayoutVars>
      </dgm:prSet>
      <dgm:spPr/>
    </dgm:pt>
    <dgm:pt modelId="{126A488D-DF9F-4B48-9BAE-36AD7092B4A1}" type="pres">
      <dgm:prSet presAssocID="{80B76DC3-922C-42F7-9155-69AB36AE9973}" presName="spacing" presStyleCnt="0"/>
      <dgm:spPr/>
    </dgm:pt>
    <dgm:pt modelId="{66B36BD5-3B95-418B-A94D-6BCC9557A195}" type="pres">
      <dgm:prSet presAssocID="{0D43665E-0D0C-436F-B11C-21FE7BF06EA1}" presName="composite" presStyleCnt="0"/>
      <dgm:spPr/>
    </dgm:pt>
    <dgm:pt modelId="{F127865B-73B9-446F-A628-78CEC23713F3}" type="pres">
      <dgm:prSet presAssocID="{0D43665E-0D0C-436F-B11C-21FE7BF06EA1}" presName="imgShp" presStyleLbl="fgImgPlace1" presStyleIdx="4" presStyleCnt="5" custLinFactY="-188625" custLinFactNeighborX="578" custLinFactNeighborY="-20000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24B0508C-D729-4DDE-B909-D7C866A42B4C}" type="pres">
      <dgm:prSet presAssocID="{0D43665E-0D0C-436F-B11C-21FE7BF06EA1}" presName="txShp" presStyleLbl="node1" presStyleIdx="4" presStyleCnt="5" custLinFactY="-190284" custLinFactNeighborX="-596" custLinFactNeighborY="-200000">
        <dgm:presLayoutVars>
          <dgm:bulletEnabled val="1"/>
        </dgm:presLayoutVars>
      </dgm:prSet>
      <dgm:spPr/>
    </dgm:pt>
  </dgm:ptLst>
  <dgm:cxnLst>
    <dgm:cxn modelId="{4E1F8901-AB3C-472E-81F5-C47545BA742B}" srcId="{A8F7230D-5970-4B8D-BA5F-2C7F55AACB44}" destId="{D0E9B169-0228-40F4-87F6-F18EC5BB714D}" srcOrd="2" destOrd="0" parTransId="{9CB7BDCB-98F1-4976-98B0-E8205CE26AAA}" sibTransId="{7E5BECD9-F5AF-45BD-ACD8-1923E60F8028}"/>
    <dgm:cxn modelId="{C548B209-384C-4ECC-B8BC-96ADDC5DAAC4}" srcId="{A8F7230D-5970-4B8D-BA5F-2C7F55AACB44}" destId="{0D43665E-0D0C-436F-B11C-21FE7BF06EA1}" srcOrd="4" destOrd="0" parTransId="{3AE5E7FC-74D4-40D9-8955-D508642DE11B}" sibTransId="{6C912CFF-EE35-4BB1-8145-4AF935A90673}"/>
    <dgm:cxn modelId="{932BE81A-D575-4526-A951-6B2D03203FD7}" srcId="{A8F7230D-5970-4B8D-BA5F-2C7F55AACB44}" destId="{CF7E4C2D-D8CE-4B10-BF68-7F9624488262}" srcOrd="0" destOrd="0" parTransId="{95333A79-E70D-46E2-A9EF-FC5DA12A4A26}" sibTransId="{CB307B90-2309-4591-8F44-198B863B67FD}"/>
    <dgm:cxn modelId="{ED822126-2499-4C32-9220-65DCC5C4850C}" srcId="{A8F7230D-5970-4B8D-BA5F-2C7F55AACB44}" destId="{F6F03724-7159-4FEF-B99C-B15D44F60DA4}" srcOrd="3" destOrd="0" parTransId="{87E83C43-21C1-411D-861E-E013730C1CAB}" sibTransId="{80B76DC3-922C-42F7-9155-69AB36AE9973}"/>
    <dgm:cxn modelId="{37281472-17B5-4550-B65E-BEBFD6C597CA}" type="presOf" srcId="{CF7E4C2D-D8CE-4B10-BF68-7F9624488262}" destId="{075247A6-1E9D-40E5-B2A7-F8A053E5F7AB}" srcOrd="0" destOrd="0" presId="urn:microsoft.com/office/officeart/2005/8/layout/vList3#2"/>
    <dgm:cxn modelId="{3C8C0EA9-E44E-4ECA-A761-BE8BA9B9706F}" type="presOf" srcId="{7CD8286B-D9DD-4B01-A26E-319BA043C5BE}" destId="{13168D73-B29C-4042-9BEB-82EE0BEA588D}" srcOrd="0" destOrd="0" presId="urn:microsoft.com/office/officeart/2005/8/layout/vList3#2"/>
    <dgm:cxn modelId="{EC5865AD-EBC0-400F-8927-BB99CD898867}" type="presOf" srcId="{0D43665E-0D0C-436F-B11C-21FE7BF06EA1}" destId="{24B0508C-D729-4DDE-B909-D7C866A42B4C}" srcOrd="0" destOrd="0" presId="urn:microsoft.com/office/officeart/2005/8/layout/vList3#2"/>
    <dgm:cxn modelId="{9B2E38B6-0E6E-4725-A565-3D708E9D2F0D}" type="presOf" srcId="{F6F03724-7159-4FEF-B99C-B15D44F60DA4}" destId="{58023E75-823E-4F36-95C3-746F03FFE787}" srcOrd="0" destOrd="0" presId="urn:microsoft.com/office/officeart/2005/8/layout/vList3#2"/>
    <dgm:cxn modelId="{368F2DB8-7155-4F30-9255-6D67B91F3FD8}" type="presOf" srcId="{D0E9B169-0228-40F4-87F6-F18EC5BB714D}" destId="{8F87D625-46FE-4764-BF3D-04DDD8CD949D}" srcOrd="0" destOrd="0" presId="urn:microsoft.com/office/officeart/2005/8/layout/vList3#2"/>
    <dgm:cxn modelId="{2DD009C2-95A3-46C0-81E2-84DCF01747E1}" type="presOf" srcId="{A8F7230D-5970-4B8D-BA5F-2C7F55AACB44}" destId="{2FAD2334-F2B7-4A2D-A711-A2B54585C8D8}" srcOrd="0" destOrd="0" presId="urn:microsoft.com/office/officeart/2005/8/layout/vList3#2"/>
    <dgm:cxn modelId="{F2E475D7-2964-4B25-A497-3CBE0B885959}" srcId="{A8F7230D-5970-4B8D-BA5F-2C7F55AACB44}" destId="{7CD8286B-D9DD-4B01-A26E-319BA043C5BE}" srcOrd="1" destOrd="0" parTransId="{B2AFC142-44ED-4210-8A0F-D0900A901FDE}" sibTransId="{2E2D843C-D390-4552-A4C2-E45CAD1F1D73}"/>
    <dgm:cxn modelId="{C807BB44-C07A-4B99-9701-D96D62678AC6}" type="presParOf" srcId="{2FAD2334-F2B7-4A2D-A711-A2B54585C8D8}" destId="{ACBAFD3E-85D1-4946-AF77-EC5604869A94}" srcOrd="0" destOrd="0" presId="urn:microsoft.com/office/officeart/2005/8/layout/vList3#2"/>
    <dgm:cxn modelId="{284A716D-FBAB-4A65-983D-5B3FE97BDDE0}" type="presParOf" srcId="{ACBAFD3E-85D1-4946-AF77-EC5604869A94}" destId="{E4F7BDD3-7005-4A27-9E03-CD71321BEAFA}" srcOrd="0" destOrd="0" presId="urn:microsoft.com/office/officeart/2005/8/layout/vList3#2"/>
    <dgm:cxn modelId="{257E3503-0B54-4ED8-8053-76443A66D185}" type="presParOf" srcId="{ACBAFD3E-85D1-4946-AF77-EC5604869A94}" destId="{075247A6-1E9D-40E5-B2A7-F8A053E5F7AB}" srcOrd="1" destOrd="0" presId="urn:microsoft.com/office/officeart/2005/8/layout/vList3#2"/>
    <dgm:cxn modelId="{8BE7105C-7FB6-48E9-95FA-B4DDEB2DE38B}" type="presParOf" srcId="{2FAD2334-F2B7-4A2D-A711-A2B54585C8D8}" destId="{39A67A5D-16F2-45EB-BEDB-D98E21634B50}" srcOrd="1" destOrd="0" presId="urn:microsoft.com/office/officeart/2005/8/layout/vList3#2"/>
    <dgm:cxn modelId="{381231D0-729B-4B62-A0EA-7563C19E5BD5}" type="presParOf" srcId="{2FAD2334-F2B7-4A2D-A711-A2B54585C8D8}" destId="{DE7DA993-C09F-42F2-A057-F5C6868A9E99}" srcOrd="2" destOrd="0" presId="urn:microsoft.com/office/officeart/2005/8/layout/vList3#2"/>
    <dgm:cxn modelId="{1A35B93E-211E-44EC-9D7F-25BE6C6665B1}" type="presParOf" srcId="{DE7DA993-C09F-42F2-A057-F5C6868A9E99}" destId="{E0E28668-10AC-4023-B4D7-19D0225720DE}" srcOrd="0" destOrd="0" presId="urn:microsoft.com/office/officeart/2005/8/layout/vList3#2"/>
    <dgm:cxn modelId="{584F10F6-0AD9-4F96-A8E4-B8678ECC6BAF}" type="presParOf" srcId="{DE7DA993-C09F-42F2-A057-F5C6868A9E99}" destId="{13168D73-B29C-4042-9BEB-82EE0BEA588D}" srcOrd="1" destOrd="0" presId="urn:microsoft.com/office/officeart/2005/8/layout/vList3#2"/>
    <dgm:cxn modelId="{83227E3C-3D43-476C-9414-4318FDC2FAE6}" type="presParOf" srcId="{2FAD2334-F2B7-4A2D-A711-A2B54585C8D8}" destId="{27EB2E96-4116-4DD7-9F33-0E029999A021}" srcOrd="3" destOrd="0" presId="urn:microsoft.com/office/officeart/2005/8/layout/vList3#2"/>
    <dgm:cxn modelId="{0712FB88-7158-4589-960B-C16EF54D745C}" type="presParOf" srcId="{2FAD2334-F2B7-4A2D-A711-A2B54585C8D8}" destId="{0904CBC6-1A11-4BE3-ABB7-C4FE16268334}" srcOrd="4" destOrd="0" presId="urn:microsoft.com/office/officeart/2005/8/layout/vList3#2"/>
    <dgm:cxn modelId="{68C39553-BF11-4797-948B-3428533BB52E}" type="presParOf" srcId="{0904CBC6-1A11-4BE3-ABB7-C4FE16268334}" destId="{918C7420-BA89-4AEF-8B1E-EC5E5762F785}" srcOrd="0" destOrd="0" presId="urn:microsoft.com/office/officeart/2005/8/layout/vList3#2"/>
    <dgm:cxn modelId="{5BC0E89A-2B4C-4BD1-AE39-0B26AB1A7A87}" type="presParOf" srcId="{0904CBC6-1A11-4BE3-ABB7-C4FE16268334}" destId="{8F87D625-46FE-4764-BF3D-04DDD8CD949D}" srcOrd="1" destOrd="0" presId="urn:microsoft.com/office/officeart/2005/8/layout/vList3#2"/>
    <dgm:cxn modelId="{D425452E-E57D-4A84-B2ED-BF5F2A2489F6}" type="presParOf" srcId="{2FAD2334-F2B7-4A2D-A711-A2B54585C8D8}" destId="{24DD980C-C487-463C-B289-D4A4F7FA15A8}" srcOrd="5" destOrd="0" presId="urn:microsoft.com/office/officeart/2005/8/layout/vList3#2"/>
    <dgm:cxn modelId="{FAFF49A8-F32D-484C-88F3-05B91D613051}" type="presParOf" srcId="{2FAD2334-F2B7-4A2D-A711-A2B54585C8D8}" destId="{6C496E54-7ED4-4C73-81CE-309A05885F81}" srcOrd="6" destOrd="0" presId="urn:microsoft.com/office/officeart/2005/8/layout/vList3#2"/>
    <dgm:cxn modelId="{B1EDB563-45AD-49A2-806E-D8FAD4D02B01}" type="presParOf" srcId="{6C496E54-7ED4-4C73-81CE-309A05885F81}" destId="{2623CB29-433B-479F-BEE4-64E6132E3D79}" srcOrd="0" destOrd="0" presId="urn:microsoft.com/office/officeart/2005/8/layout/vList3#2"/>
    <dgm:cxn modelId="{BDE3D7F2-6B27-418B-9DC3-8B39DCBD6337}" type="presParOf" srcId="{6C496E54-7ED4-4C73-81CE-309A05885F81}" destId="{58023E75-823E-4F36-95C3-746F03FFE787}" srcOrd="1" destOrd="0" presId="urn:microsoft.com/office/officeart/2005/8/layout/vList3#2"/>
    <dgm:cxn modelId="{514FA598-6846-4AB3-BA70-CFCE42738BC8}" type="presParOf" srcId="{2FAD2334-F2B7-4A2D-A711-A2B54585C8D8}" destId="{126A488D-DF9F-4B48-9BAE-36AD7092B4A1}" srcOrd="7" destOrd="0" presId="urn:microsoft.com/office/officeart/2005/8/layout/vList3#2"/>
    <dgm:cxn modelId="{0D0348C3-931B-44DE-827D-4786954F7972}" type="presParOf" srcId="{2FAD2334-F2B7-4A2D-A711-A2B54585C8D8}" destId="{66B36BD5-3B95-418B-A94D-6BCC9557A195}" srcOrd="8" destOrd="0" presId="urn:microsoft.com/office/officeart/2005/8/layout/vList3#2"/>
    <dgm:cxn modelId="{8D80B3F7-3781-4E34-B6AB-93D05E1EE8FE}" type="presParOf" srcId="{66B36BD5-3B95-418B-A94D-6BCC9557A195}" destId="{F127865B-73B9-446F-A628-78CEC23713F3}" srcOrd="0" destOrd="0" presId="urn:microsoft.com/office/officeart/2005/8/layout/vList3#2"/>
    <dgm:cxn modelId="{13FFC913-3032-4F9C-AC31-2DB337EEF013}" type="presParOf" srcId="{66B36BD5-3B95-418B-A94D-6BCC9557A195}" destId="{24B0508C-D729-4DDE-B909-D7C866A42B4C}"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247A6-1E9D-40E5-B2A7-F8A053E5F7AB}">
      <dsp:nvSpPr>
        <dsp:cNvPr id="0" name=""/>
        <dsp:cNvSpPr/>
      </dsp:nvSpPr>
      <dsp:spPr>
        <a:xfrm rot="10800000">
          <a:off x="2061343" y="29774"/>
          <a:ext cx="7373738" cy="81619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9919" tIns="140970" rIns="263144" bIns="140970" numCol="1" spcCol="1270" anchor="ctr" anchorCtr="0">
          <a:noAutofit/>
        </a:bodyPr>
        <a:lstStyle/>
        <a:p>
          <a:pPr marL="0" lvl="0" indent="0" algn="ctr" defTabSz="1644650">
            <a:lnSpc>
              <a:spcPct val="90000"/>
            </a:lnSpc>
            <a:spcBef>
              <a:spcPct val="0"/>
            </a:spcBef>
            <a:spcAft>
              <a:spcPct val="35000"/>
            </a:spcAft>
            <a:buNone/>
          </a:pPr>
          <a:r>
            <a:rPr lang="tr-TR" sz="3700" i="1" kern="1200" dirty="0" err="1"/>
            <a:t>Öğr.Gör</a:t>
          </a:r>
          <a:r>
            <a:rPr lang="tr-TR" sz="3700" i="1" kern="1200" dirty="0"/>
            <a:t>. Lütfi AKKUŞ</a:t>
          </a:r>
        </a:p>
      </dsp:txBody>
      <dsp:txXfrm rot="10800000">
        <a:off x="2265391" y="29774"/>
        <a:ext cx="7169690" cy="816194"/>
      </dsp:txXfrm>
    </dsp:sp>
    <dsp:sp modelId="{E4F7BDD3-7005-4A27-9E03-CD71321BEAFA}">
      <dsp:nvSpPr>
        <dsp:cNvPr id="0" name=""/>
        <dsp:cNvSpPr/>
      </dsp:nvSpPr>
      <dsp:spPr>
        <a:xfrm>
          <a:off x="1653246" y="1529"/>
          <a:ext cx="816194" cy="87268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168D73-B29C-4042-9BEB-82EE0BEA588D}">
      <dsp:nvSpPr>
        <dsp:cNvPr id="0" name=""/>
        <dsp:cNvSpPr/>
      </dsp:nvSpPr>
      <dsp:spPr>
        <a:xfrm rot="10800000">
          <a:off x="2052568" y="2172930"/>
          <a:ext cx="7373738" cy="81619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9919" tIns="140970" rIns="263144" bIns="140970" numCol="1" spcCol="1270" anchor="ctr" anchorCtr="0">
          <a:noAutofit/>
        </a:bodyPr>
        <a:lstStyle/>
        <a:p>
          <a:pPr marL="0" lvl="0" indent="0" algn="ctr" defTabSz="1644650">
            <a:lnSpc>
              <a:spcPct val="90000"/>
            </a:lnSpc>
            <a:spcBef>
              <a:spcPct val="0"/>
            </a:spcBef>
            <a:spcAft>
              <a:spcPct val="35000"/>
            </a:spcAft>
            <a:buNone/>
          </a:pPr>
          <a:r>
            <a:rPr lang="tr-TR" sz="3700" i="1" kern="1200" dirty="0" err="1"/>
            <a:t>Dr.Öğr.Üyesi</a:t>
          </a:r>
          <a:r>
            <a:rPr lang="tr-TR" sz="3700" i="1" kern="1200" dirty="0"/>
            <a:t> Emre GÖRGÜN</a:t>
          </a:r>
        </a:p>
      </dsp:txBody>
      <dsp:txXfrm rot="10800000">
        <a:off x="2256616" y="2172930"/>
        <a:ext cx="7169690" cy="816194"/>
      </dsp:txXfrm>
    </dsp:sp>
    <dsp:sp modelId="{E0E28668-10AC-4023-B4D7-19D0225720DE}">
      <dsp:nvSpPr>
        <dsp:cNvPr id="0" name=""/>
        <dsp:cNvSpPr/>
      </dsp:nvSpPr>
      <dsp:spPr>
        <a:xfrm>
          <a:off x="1644456" y="2172930"/>
          <a:ext cx="816194" cy="81619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87D625-46FE-4764-BF3D-04DDD8CD949D}">
      <dsp:nvSpPr>
        <dsp:cNvPr id="0" name=""/>
        <dsp:cNvSpPr/>
      </dsp:nvSpPr>
      <dsp:spPr>
        <a:xfrm rot="10800000">
          <a:off x="2070192" y="4298884"/>
          <a:ext cx="7373738" cy="81619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9919" tIns="140970" rIns="263144" bIns="140970" numCol="1" spcCol="1270" anchor="ctr" anchorCtr="0">
          <a:noAutofit/>
        </a:bodyPr>
        <a:lstStyle/>
        <a:p>
          <a:pPr marL="0" lvl="0" indent="0" algn="ctr" defTabSz="1644650">
            <a:lnSpc>
              <a:spcPct val="90000"/>
            </a:lnSpc>
            <a:spcBef>
              <a:spcPct val="0"/>
            </a:spcBef>
            <a:spcAft>
              <a:spcPct val="35000"/>
            </a:spcAft>
            <a:buNone/>
          </a:pPr>
          <a:r>
            <a:rPr lang="tr-TR" sz="3700" i="1" kern="1200" dirty="0" err="1"/>
            <a:t>Öğr.Gör</a:t>
          </a:r>
          <a:r>
            <a:rPr lang="tr-TR" sz="3700" i="1" kern="1200" dirty="0"/>
            <a:t>. Murat ŞİMŞEK</a:t>
          </a:r>
        </a:p>
      </dsp:txBody>
      <dsp:txXfrm rot="10800000">
        <a:off x="2274240" y="4298884"/>
        <a:ext cx="7169690" cy="816194"/>
      </dsp:txXfrm>
    </dsp:sp>
    <dsp:sp modelId="{918C7420-BA89-4AEF-8B1E-EC5E5762F785}">
      <dsp:nvSpPr>
        <dsp:cNvPr id="0" name=""/>
        <dsp:cNvSpPr/>
      </dsp:nvSpPr>
      <dsp:spPr>
        <a:xfrm>
          <a:off x="1662045" y="4298884"/>
          <a:ext cx="816194" cy="81619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023E75-823E-4F36-95C3-746F03FFE787}">
      <dsp:nvSpPr>
        <dsp:cNvPr id="0" name=""/>
        <dsp:cNvSpPr/>
      </dsp:nvSpPr>
      <dsp:spPr>
        <a:xfrm rot="10800000">
          <a:off x="2061343" y="3237521"/>
          <a:ext cx="7373738" cy="81619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9919" tIns="140970" rIns="263144" bIns="140970" numCol="1" spcCol="1270" anchor="ctr" anchorCtr="0">
          <a:noAutofit/>
        </a:bodyPr>
        <a:lstStyle/>
        <a:p>
          <a:pPr marL="0" lvl="0" indent="0" algn="ctr" defTabSz="1644650">
            <a:lnSpc>
              <a:spcPct val="90000"/>
            </a:lnSpc>
            <a:spcBef>
              <a:spcPct val="0"/>
            </a:spcBef>
            <a:spcAft>
              <a:spcPct val="35000"/>
            </a:spcAft>
            <a:buNone/>
          </a:pPr>
          <a:r>
            <a:rPr lang="tr-TR" sz="3700" i="1" kern="1200" dirty="0" err="1"/>
            <a:t>Öğr.Gör</a:t>
          </a:r>
          <a:r>
            <a:rPr lang="tr-TR" sz="3700" i="1" kern="1200" dirty="0"/>
            <a:t>. Murat MİRİK</a:t>
          </a:r>
        </a:p>
      </dsp:txBody>
      <dsp:txXfrm rot="10800000">
        <a:off x="2265391" y="3237521"/>
        <a:ext cx="7169690" cy="816194"/>
      </dsp:txXfrm>
    </dsp:sp>
    <dsp:sp modelId="{2623CB29-433B-479F-BEE4-64E6132E3D79}">
      <dsp:nvSpPr>
        <dsp:cNvPr id="0" name=""/>
        <dsp:cNvSpPr/>
      </dsp:nvSpPr>
      <dsp:spPr>
        <a:xfrm>
          <a:off x="1653246" y="3237521"/>
          <a:ext cx="816194" cy="81619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B0508C-D729-4DDE-B909-D7C866A42B4C}">
      <dsp:nvSpPr>
        <dsp:cNvPr id="0" name=""/>
        <dsp:cNvSpPr/>
      </dsp:nvSpPr>
      <dsp:spPr>
        <a:xfrm rot="10800000">
          <a:off x="2017396" y="1111880"/>
          <a:ext cx="7373738" cy="81619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9919" tIns="140970" rIns="263144" bIns="140970" numCol="1" spcCol="1270" anchor="ctr" anchorCtr="0">
          <a:noAutofit/>
        </a:bodyPr>
        <a:lstStyle/>
        <a:p>
          <a:pPr marL="0" lvl="0" indent="0" algn="ctr" defTabSz="1644650">
            <a:lnSpc>
              <a:spcPct val="90000"/>
            </a:lnSpc>
            <a:spcBef>
              <a:spcPct val="0"/>
            </a:spcBef>
            <a:spcAft>
              <a:spcPct val="35000"/>
            </a:spcAft>
            <a:buNone/>
          </a:pPr>
          <a:r>
            <a:rPr lang="tr-TR" sz="3700" i="1" kern="1200" dirty="0" err="1"/>
            <a:t>Dr.Öğr.Üyesi</a:t>
          </a:r>
          <a:r>
            <a:rPr lang="tr-TR" sz="3700" i="1" kern="1200" dirty="0"/>
            <a:t> Arslan KAPTAN</a:t>
          </a:r>
        </a:p>
      </dsp:txBody>
      <dsp:txXfrm rot="10800000">
        <a:off x="2221444" y="1111880"/>
        <a:ext cx="7169690" cy="816194"/>
      </dsp:txXfrm>
    </dsp:sp>
    <dsp:sp modelId="{F127865B-73B9-446F-A628-78CEC23713F3}">
      <dsp:nvSpPr>
        <dsp:cNvPr id="0" name=""/>
        <dsp:cNvSpPr/>
      </dsp:nvSpPr>
      <dsp:spPr>
        <a:xfrm>
          <a:off x="1657964" y="1125420"/>
          <a:ext cx="816194" cy="81619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9A7B2-706E-4D85-AA14-632E348B7C6E}" type="datetimeFigureOut">
              <a:rPr lang="tr-TR" smtClean="0"/>
              <a:pPr/>
              <a:t>13.04.2022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DA6B51-CACA-4C3E-8448-EC65161EE685}" type="slidenum">
              <a:rPr lang="tr-TR" smtClean="0"/>
              <a:pPr/>
              <a:t>‹#›</a:t>
            </a:fld>
            <a:endParaRPr lang="tr-TR"/>
          </a:p>
        </p:txBody>
      </p:sp>
    </p:spTree>
    <p:extLst>
      <p:ext uri="{BB962C8B-B14F-4D97-AF65-F5344CB8AC3E}">
        <p14:creationId xmlns:p14="http://schemas.microsoft.com/office/powerpoint/2010/main" val="2997877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84DF2644-8031-4021-B0E2-2AA9AD73C1C4}" type="datetime1">
              <a:rPr lang="tr-TR" smtClean="0"/>
              <a:pPr/>
              <a:t>13.04.2022</a:t>
            </a:fld>
            <a:endParaRPr lang="tr-TR"/>
          </a:p>
        </p:txBody>
      </p:sp>
      <p:sp>
        <p:nvSpPr>
          <p:cNvPr id="5" name="Altbilgi Yer Tutucusu 4"/>
          <p:cNvSpPr>
            <a:spLocks noGrp="1"/>
          </p:cNvSpPr>
          <p:nvPr>
            <p:ph type="ftr" sz="quarter" idx="11"/>
          </p:nvPr>
        </p:nvSpPr>
        <p:spPr/>
        <p:txBody>
          <a:bodyPr/>
          <a:lstStyle/>
          <a:p>
            <a:r>
              <a:rPr lang="tr-TR"/>
              <a:t>Sivas Teknik Bilimler Meslek Yükskokulu</a:t>
            </a:r>
          </a:p>
        </p:txBody>
      </p:sp>
      <p:sp>
        <p:nvSpPr>
          <p:cNvPr id="6" name="Slayt Numarası Yer Tutucusu 5"/>
          <p:cNvSpPr>
            <a:spLocks noGrp="1"/>
          </p:cNvSpPr>
          <p:nvPr>
            <p:ph type="sldNum" sz="quarter" idx="12"/>
          </p:nvPr>
        </p:nvSpPr>
        <p:spPr/>
        <p:txBody>
          <a:bodyPr/>
          <a:lstStyle/>
          <a:p>
            <a:fld id="{40490F3E-D5DA-46CA-9197-5C59425638D6}" type="slidenum">
              <a:rPr lang="tr-TR" smtClean="0"/>
              <a:pPr/>
              <a:t>‹#›</a:t>
            </a:fld>
            <a:endParaRPr lang="tr-TR"/>
          </a:p>
        </p:txBody>
      </p:sp>
    </p:spTree>
    <p:extLst>
      <p:ext uri="{BB962C8B-B14F-4D97-AF65-F5344CB8AC3E}">
        <p14:creationId xmlns:p14="http://schemas.microsoft.com/office/powerpoint/2010/main" val="2357705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A989750-0B5D-4F44-94E7-24000690D367}" type="datetime1">
              <a:rPr lang="tr-TR" smtClean="0"/>
              <a:pPr/>
              <a:t>13.04.2022</a:t>
            </a:fld>
            <a:endParaRPr lang="tr-TR"/>
          </a:p>
        </p:txBody>
      </p:sp>
      <p:sp>
        <p:nvSpPr>
          <p:cNvPr id="5" name="Altbilgi Yer Tutucusu 4"/>
          <p:cNvSpPr>
            <a:spLocks noGrp="1"/>
          </p:cNvSpPr>
          <p:nvPr>
            <p:ph type="ftr" sz="quarter" idx="11"/>
          </p:nvPr>
        </p:nvSpPr>
        <p:spPr/>
        <p:txBody>
          <a:bodyPr/>
          <a:lstStyle/>
          <a:p>
            <a:r>
              <a:rPr lang="tr-TR"/>
              <a:t>Sivas Teknik Bilimler Meslek Yükskokulu</a:t>
            </a:r>
          </a:p>
        </p:txBody>
      </p:sp>
      <p:sp>
        <p:nvSpPr>
          <p:cNvPr id="6" name="Slayt Numarası Yer Tutucusu 5"/>
          <p:cNvSpPr>
            <a:spLocks noGrp="1"/>
          </p:cNvSpPr>
          <p:nvPr>
            <p:ph type="sldNum" sz="quarter" idx="12"/>
          </p:nvPr>
        </p:nvSpPr>
        <p:spPr/>
        <p:txBody>
          <a:bodyPr/>
          <a:lstStyle/>
          <a:p>
            <a:fld id="{40490F3E-D5DA-46CA-9197-5C59425638D6}" type="slidenum">
              <a:rPr lang="tr-TR" smtClean="0"/>
              <a:pPr/>
              <a:t>‹#›</a:t>
            </a:fld>
            <a:endParaRPr lang="tr-TR"/>
          </a:p>
        </p:txBody>
      </p:sp>
    </p:spTree>
    <p:extLst>
      <p:ext uri="{BB962C8B-B14F-4D97-AF65-F5344CB8AC3E}">
        <p14:creationId xmlns:p14="http://schemas.microsoft.com/office/powerpoint/2010/main" val="1679635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1D90E85-7779-4DB4-8950-9570225975AB}" type="datetime1">
              <a:rPr lang="tr-TR" smtClean="0"/>
              <a:pPr/>
              <a:t>13.04.2022</a:t>
            </a:fld>
            <a:endParaRPr lang="tr-TR"/>
          </a:p>
        </p:txBody>
      </p:sp>
      <p:sp>
        <p:nvSpPr>
          <p:cNvPr id="5" name="Altbilgi Yer Tutucusu 4"/>
          <p:cNvSpPr>
            <a:spLocks noGrp="1"/>
          </p:cNvSpPr>
          <p:nvPr>
            <p:ph type="ftr" sz="quarter" idx="11"/>
          </p:nvPr>
        </p:nvSpPr>
        <p:spPr/>
        <p:txBody>
          <a:bodyPr/>
          <a:lstStyle/>
          <a:p>
            <a:r>
              <a:rPr lang="tr-TR"/>
              <a:t>Sivas Teknik Bilimler Meslek Yükskokulu</a:t>
            </a:r>
          </a:p>
        </p:txBody>
      </p:sp>
      <p:sp>
        <p:nvSpPr>
          <p:cNvPr id="6" name="Slayt Numarası Yer Tutucusu 5"/>
          <p:cNvSpPr>
            <a:spLocks noGrp="1"/>
          </p:cNvSpPr>
          <p:nvPr>
            <p:ph type="sldNum" sz="quarter" idx="12"/>
          </p:nvPr>
        </p:nvSpPr>
        <p:spPr/>
        <p:txBody>
          <a:bodyPr/>
          <a:lstStyle/>
          <a:p>
            <a:fld id="{40490F3E-D5DA-46CA-9197-5C59425638D6}" type="slidenum">
              <a:rPr lang="tr-TR" smtClean="0"/>
              <a:pPr/>
              <a:t>‹#›</a:t>
            </a:fld>
            <a:endParaRPr lang="tr-TR"/>
          </a:p>
        </p:txBody>
      </p:sp>
    </p:spTree>
    <p:extLst>
      <p:ext uri="{BB962C8B-B14F-4D97-AF65-F5344CB8AC3E}">
        <p14:creationId xmlns:p14="http://schemas.microsoft.com/office/powerpoint/2010/main" val="2568291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C4A9A03-1574-4146-B677-41C9E10101A6}" type="datetime1">
              <a:rPr lang="tr-TR" smtClean="0"/>
              <a:pPr/>
              <a:t>13.04.2022</a:t>
            </a:fld>
            <a:endParaRPr lang="tr-TR"/>
          </a:p>
        </p:txBody>
      </p:sp>
      <p:sp>
        <p:nvSpPr>
          <p:cNvPr id="5" name="Altbilgi Yer Tutucusu 4"/>
          <p:cNvSpPr>
            <a:spLocks noGrp="1"/>
          </p:cNvSpPr>
          <p:nvPr>
            <p:ph type="ftr" sz="quarter" idx="11"/>
          </p:nvPr>
        </p:nvSpPr>
        <p:spPr/>
        <p:txBody>
          <a:bodyPr/>
          <a:lstStyle/>
          <a:p>
            <a:r>
              <a:rPr lang="tr-TR"/>
              <a:t>Sivas Teknik Bilimler Meslek Yükskokulu</a:t>
            </a:r>
          </a:p>
        </p:txBody>
      </p:sp>
      <p:sp>
        <p:nvSpPr>
          <p:cNvPr id="6" name="Slayt Numarası Yer Tutucusu 5"/>
          <p:cNvSpPr>
            <a:spLocks noGrp="1"/>
          </p:cNvSpPr>
          <p:nvPr>
            <p:ph type="sldNum" sz="quarter" idx="12"/>
          </p:nvPr>
        </p:nvSpPr>
        <p:spPr/>
        <p:txBody>
          <a:bodyPr/>
          <a:lstStyle/>
          <a:p>
            <a:fld id="{40490F3E-D5DA-46CA-9197-5C59425638D6}" type="slidenum">
              <a:rPr lang="tr-TR" smtClean="0"/>
              <a:pPr/>
              <a:t>‹#›</a:t>
            </a:fld>
            <a:endParaRPr lang="tr-TR"/>
          </a:p>
        </p:txBody>
      </p:sp>
    </p:spTree>
    <p:extLst>
      <p:ext uri="{BB962C8B-B14F-4D97-AF65-F5344CB8AC3E}">
        <p14:creationId xmlns:p14="http://schemas.microsoft.com/office/powerpoint/2010/main" val="426793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3AA0AC3-04E9-4435-B17F-AE3A7A5C9EA1}" type="datetime1">
              <a:rPr lang="tr-TR" smtClean="0"/>
              <a:pPr/>
              <a:t>13.04.2022</a:t>
            </a:fld>
            <a:endParaRPr lang="tr-TR"/>
          </a:p>
        </p:txBody>
      </p:sp>
      <p:sp>
        <p:nvSpPr>
          <p:cNvPr id="5" name="Altbilgi Yer Tutucusu 4"/>
          <p:cNvSpPr>
            <a:spLocks noGrp="1"/>
          </p:cNvSpPr>
          <p:nvPr>
            <p:ph type="ftr" sz="quarter" idx="11"/>
          </p:nvPr>
        </p:nvSpPr>
        <p:spPr/>
        <p:txBody>
          <a:bodyPr/>
          <a:lstStyle/>
          <a:p>
            <a:r>
              <a:rPr lang="tr-TR"/>
              <a:t>Sivas Teknik Bilimler Meslek Yükskokulu</a:t>
            </a:r>
          </a:p>
        </p:txBody>
      </p:sp>
      <p:sp>
        <p:nvSpPr>
          <p:cNvPr id="6" name="Slayt Numarası Yer Tutucusu 5"/>
          <p:cNvSpPr>
            <a:spLocks noGrp="1"/>
          </p:cNvSpPr>
          <p:nvPr>
            <p:ph type="sldNum" sz="quarter" idx="12"/>
          </p:nvPr>
        </p:nvSpPr>
        <p:spPr/>
        <p:txBody>
          <a:bodyPr/>
          <a:lstStyle/>
          <a:p>
            <a:fld id="{40490F3E-D5DA-46CA-9197-5C59425638D6}" type="slidenum">
              <a:rPr lang="tr-TR" smtClean="0"/>
              <a:pPr/>
              <a:t>‹#›</a:t>
            </a:fld>
            <a:endParaRPr lang="tr-TR"/>
          </a:p>
        </p:txBody>
      </p:sp>
    </p:spTree>
    <p:extLst>
      <p:ext uri="{BB962C8B-B14F-4D97-AF65-F5344CB8AC3E}">
        <p14:creationId xmlns:p14="http://schemas.microsoft.com/office/powerpoint/2010/main" val="2370733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C9B54AB-C2A6-4CB9-B389-4C37EEDF0480}" type="datetime1">
              <a:rPr lang="tr-TR" smtClean="0"/>
              <a:pPr/>
              <a:t>13.04.2022</a:t>
            </a:fld>
            <a:endParaRPr lang="tr-TR"/>
          </a:p>
        </p:txBody>
      </p:sp>
      <p:sp>
        <p:nvSpPr>
          <p:cNvPr id="6" name="Altbilgi Yer Tutucusu 5"/>
          <p:cNvSpPr>
            <a:spLocks noGrp="1"/>
          </p:cNvSpPr>
          <p:nvPr>
            <p:ph type="ftr" sz="quarter" idx="11"/>
          </p:nvPr>
        </p:nvSpPr>
        <p:spPr/>
        <p:txBody>
          <a:bodyPr/>
          <a:lstStyle/>
          <a:p>
            <a:r>
              <a:rPr lang="tr-TR"/>
              <a:t>Sivas Teknik Bilimler Meslek Yükskokulu</a:t>
            </a:r>
          </a:p>
        </p:txBody>
      </p:sp>
      <p:sp>
        <p:nvSpPr>
          <p:cNvPr id="7" name="Slayt Numarası Yer Tutucusu 6"/>
          <p:cNvSpPr>
            <a:spLocks noGrp="1"/>
          </p:cNvSpPr>
          <p:nvPr>
            <p:ph type="sldNum" sz="quarter" idx="12"/>
          </p:nvPr>
        </p:nvSpPr>
        <p:spPr/>
        <p:txBody>
          <a:bodyPr/>
          <a:lstStyle/>
          <a:p>
            <a:fld id="{40490F3E-D5DA-46CA-9197-5C59425638D6}" type="slidenum">
              <a:rPr lang="tr-TR" smtClean="0"/>
              <a:pPr/>
              <a:t>‹#›</a:t>
            </a:fld>
            <a:endParaRPr lang="tr-TR"/>
          </a:p>
        </p:txBody>
      </p:sp>
    </p:spTree>
    <p:extLst>
      <p:ext uri="{BB962C8B-B14F-4D97-AF65-F5344CB8AC3E}">
        <p14:creationId xmlns:p14="http://schemas.microsoft.com/office/powerpoint/2010/main" val="2157781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4368F0-2480-483D-9928-7F1E8ABE8DCF}" type="datetime1">
              <a:rPr lang="tr-TR" smtClean="0"/>
              <a:pPr/>
              <a:t>13.04.2022</a:t>
            </a:fld>
            <a:endParaRPr lang="tr-TR"/>
          </a:p>
        </p:txBody>
      </p:sp>
      <p:sp>
        <p:nvSpPr>
          <p:cNvPr id="8" name="Altbilgi Yer Tutucusu 7"/>
          <p:cNvSpPr>
            <a:spLocks noGrp="1"/>
          </p:cNvSpPr>
          <p:nvPr>
            <p:ph type="ftr" sz="quarter" idx="11"/>
          </p:nvPr>
        </p:nvSpPr>
        <p:spPr/>
        <p:txBody>
          <a:bodyPr/>
          <a:lstStyle/>
          <a:p>
            <a:r>
              <a:rPr lang="tr-TR"/>
              <a:t>Sivas Teknik Bilimler Meslek Yükskokulu</a:t>
            </a:r>
          </a:p>
        </p:txBody>
      </p:sp>
      <p:sp>
        <p:nvSpPr>
          <p:cNvPr id="9" name="Slayt Numarası Yer Tutucusu 8"/>
          <p:cNvSpPr>
            <a:spLocks noGrp="1"/>
          </p:cNvSpPr>
          <p:nvPr>
            <p:ph type="sldNum" sz="quarter" idx="12"/>
          </p:nvPr>
        </p:nvSpPr>
        <p:spPr/>
        <p:txBody>
          <a:bodyPr/>
          <a:lstStyle/>
          <a:p>
            <a:fld id="{40490F3E-D5DA-46CA-9197-5C59425638D6}" type="slidenum">
              <a:rPr lang="tr-TR" smtClean="0"/>
              <a:pPr/>
              <a:t>‹#›</a:t>
            </a:fld>
            <a:endParaRPr lang="tr-TR"/>
          </a:p>
        </p:txBody>
      </p:sp>
    </p:spTree>
    <p:extLst>
      <p:ext uri="{BB962C8B-B14F-4D97-AF65-F5344CB8AC3E}">
        <p14:creationId xmlns:p14="http://schemas.microsoft.com/office/powerpoint/2010/main" val="234643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C4729C3-1006-4D02-972C-BA97EEA66BFA}" type="datetime1">
              <a:rPr lang="tr-TR" smtClean="0"/>
              <a:pPr/>
              <a:t>13.04.2022</a:t>
            </a:fld>
            <a:endParaRPr lang="tr-TR"/>
          </a:p>
        </p:txBody>
      </p:sp>
      <p:sp>
        <p:nvSpPr>
          <p:cNvPr id="4" name="Altbilgi Yer Tutucusu 3"/>
          <p:cNvSpPr>
            <a:spLocks noGrp="1"/>
          </p:cNvSpPr>
          <p:nvPr>
            <p:ph type="ftr" sz="quarter" idx="11"/>
          </p:nvPr>
        </p:nvSpPr>
        <p:spPr/>
        <p:txBody>
          <a:bodyPr/>
          <a:lstStyle/>
          <a:p>
            <a:r>
              <a:rPr lang="tr-TR"/>
              <a:t>Sivas Teknik Bilimler Meslek Yükskokulu</a:t>
            </a:r>
          </a:p>
        </p:txBody>
      </p:sp>
      <p:sp>
        <p:nvSpPr>
          <p:cNvPr id="5" name="Slayt Numarası Yer Tutucusu 4"/>
          <p:cNvSpPr>
            <a:spLocks noGrp="1"/>
          </p:cNvSpPr>
          <p:nvPr>
            <p:ph type="sldNum" sz="quarter" idx="12"/>
          </p:nvPr>
        </p:nvSpPr>
        <p:spPr/>
        <p:txBody>
          <a:bodyPr/>
          <a:lstStyle/>
          <a:p>
            <a:fld id="{40490F3E-D5DA-46CA-9197-5C59425638D6}" type="slidenum">
              <a:rPr lang="tr-TR" smtClean="0"/>
              <a:pPr/>
              <a:t>‹#›</a:t>
            </a:fld>
            <a:endParaRPr lang="tr-TR"/>
          </a:p>
        </p:txBody>
      </p:sp>
    </p:spTree>
    <p:extLst>
      <p:ext uri="{BB962C8B-B14F-4D97-AF65-F5344CB8AC3E}">
        <p14:creationId xmlns:p14="http://schemas.microsoft.com/office/powerpoint/2010/main" val="130390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76C5EEC-E9A5-4042-A3A2-041B6B700629}" type="datetime1">
              <a:rPr lang="tr-TR" smtClean="0"/>
              <a:pPr/>
              <a:t>13.04.2022</a:t>
            </a:fld>
            <a:endParaRPr lang="tr-TR"/>
          </a:p>
        </p:txBody>
      </p:sp>
      <p:sp>
        <p:nvSpPr>
          <p:cNvPr id="3" name="Altbilgi Yer Tutucusu 2"/>
          <p:cNvSpPr>
            <a:spLocks noGrp="1"/>
          </p:cNvSpPr>
          <p:nvPr>
            <p:ph type="ftr" sz="quarter" idx="11"/>
          </p:nvPr>
        </p:nvSpPr>
        <p:spPr/>
        <p:txBody>
          <a:bodyPr/>
          <a:lstStyle/>
          <a:p>
            <a:r>
              <a:rPr lang="tr-TR"/>
              <a:t>Sivas Teknik Bilimler Meslek Yükskokulu</a:t>
            </a:r>
          </a:p>
        </p:txBody>
      </p:sp>
      <p:sp>
        <p:nvSpPr>
          <p:cNvPr id="4" name="Slayt Numarası Yer Tutucusu 3"/>
          <p:cNvSpPr>
            <a:spLocks noGrp="1"/>
          </p:cNvSpPr>
          <p:nvPr>
            <p:ph type="sldNum" sz="quarter" idx="12"/>
          </p:nvPr>
        </p:nvSpPr>
        <p:spPr/>
        <p:txBody>
          <a:bodyPr/>
          <a:lstStyle/>
          <a:p>
            <a:fld id="{40490F3E-D5DA-46CA-9197-5C59425638D6}" type="slidenum">
              <a:rPr lang="tr-TR" smtClean="0"/>
              <a:pPr/>
              <a:t>‹#›</a:t>
            </a:fld>
            <a:endParaRPr lang="tr-TR"/>
          </a:p>
        </p:txBody>
      </p:sp>
    </p:spTree>
    <p:extLst>
      <p:ext uri="{BB962C8B-B14F-4D97-AF65-F5344CB8AC3E}">
        <p14:creationId xmlns:p14="http://schemas.microsoft.com/office/powerpoint/2010/main" val="1839138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7FF220BE-D86F-4798-A15C-306D87631F03}" type="datetime1">
              <a:rPr lang="tr-TR" smtClean="0"/>
              <a:pPr/>
              <a:t>13.04.2022</a:t>
            </a:fld>
            <a:endParaRPr lang="tr-TR"/>
          </a:p>
        </p:txBody>
      </p:sp>
      <p:sp>
        <p:nvSpPr>
          <p:cNvPr id="6" name="Altbilgi Yer Tutucusu 5"/>
          <p:cNvSpPr>
            <a:spLocks noGrp="1"/>
          </p:cNvSpPr>
          <p:nvPr>
            <p:ph type="ftr" sz="quarter" idx="11"/>
          </p:nvPr>
        </p:nvSpPr>
        <p:spPr/>
        <p:txBody>
          <a:bodyPr/>
          <a:lstStyle/>
          <a:p>
            <a:r>
              <a:rPr lang="tr-TR"/>
              <a:t>Sivas Teknik Bilimler Meslek Yükskokulu</a:t>
            </a:r>
          </a:p>
        </p:txBody>
      </p:sp>
      <p:sp>
        <p:nvSpPr>
          <p:cNvPr id="7" name="Slayt Numarası Yer Tutucusu 6"/>
          <p:cNvSpPr>
            <a:spLocks noGrp="1"/>
          </p:cNvSpPr>
          <p:nvPr>
            <p:ph type="sldNum" sz="quarter" idx="12"/>
          </p:nvPr>
        </p:nvSpPr>
        <p:spPr/>
        <p:txBody>
          <a:bodyPr/>
          <a:lstStyle/>
          <a:p>
            <a:fld id="{40490F3E-D5DA-46CA-9197-5C59425638D6}" type="slidenum">
              <a:rPr lang="tr-TR" smtClean="0"/>
              <a:pPr/>
              <a:t>‹#›</a:t>
            </a:fld>
            <a:endParaRPr lang="tr-TR"/>
          </a:p>
        </p:txBody>
      </p:sp>
    </p:spTree>
    <p:extLst>
      <p:ext uri="{BB962C8B-B14F-4D97-AF65-F5344CB8AC3E}">
        <p14:creationId xmlns:p14="http://schemas.microsoft.com/office/powerpoint/2010/main" val="138941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B26185B-B929-4184-A320-DF8E44DFF25F}" type="datetime1">
              <a:rPr lang="tr-TR" smtClean="0"/>
              <a:pPr/>
              <a:t>13.04.2022</a:t>
            </a:fld>
            <a:endParaRPr lang="tr-TR"/>
          </a:p>
        </p:txBody>
      </p:sp>
      <p:sp>
        <p:nvSpPr>
          <p:cNvPr id="6" name="Altbilgi Yer Tutucusu 5"/>
          <p:cNvSpPr>
            <a:spLocks noGrp="1"/>
          </p:cNvSpPr>
          <p:nvPr>
            <p:ph type="ftr" sz="quarter" idx="11"/>
          </p:nvPr>
        </p:nvSpPr>
        <p:spPr/>
        <p:txBody>
          <a:bodyPr/>
          <a:lstStyle/>
          <a:p>
            <a:r>
              <a:rPr lang="tr-TR"/>
              <a:t>Sivas Teknik Bilimler Meslek Yükskokulu</a:t>
            </a:r>
          </a:p>
        </p:txBody>
      </p:sp>
      <p:sp>
        <p:nvSpPr>
          <p:cNvPr id="7" name="Slayt Numarası Yer Tutucusu 6"/>
          <p:cNvSpPr>
            <a:spLocks noGrp="1"/>
          </p:cNvSpPr>
          <p:nvPr>
            <p:ph type="sldNum" sz="quarter" idx="12"/>
          </p:nvPr>
        </p:nvSpPr>
        <p:spPr/>
        <p:txBody>
          <a:bodyPr/>
          <a:lstStyle/>
          <a:p>
            <a:fld id="{40490F3E-D5DA-46CA-9197-5C59425638D6}" type="slidenum">
              <a:rPr lang="tr-TR" smtClean="0"/>
              <a:pPr/>
              <a:t>‹#›</a:t>
            </a:fld>
            <a:endParaRPr lang="tr-TR"/>
          </a:p>
        </p:txBody>
      </p:sp>
    </p:spTree>
    <p:extLst>
      <p:ext uri="{BB962C8B-B14F-4D97-AF65-F5344CB8AC3E}">
        <p14:creationId xmlns:p14="http://schemas.microsoft.com/office/powerpoint/2010/main" val="3731021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AAE4E-77C2-40F0-A611-46F04C6EB2FC}" type="datetime1">
              <a:rPr lang="tr-TR" smtClean="0"/>
              <a:pPr/>
              <a:t>13.04.2022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Sivas Teknik Bilimler Meslek Yükskokulu</a:t>
            </a: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90F3E-D5DA-46CA-9197-5C59425638D6}" type="slidenum">
              <a:rPr lang="tr-TR" smtClean="0"/>
              <a:pPr/>
              <a:t>‹#›</a:t>
            </a:fld>
            <a:endParaRPr lang="tr-TR"/>
          </a:p>
        </p:txBody>
      </p:sp>
    </p:spTree>
    <p:extLst>
      <p:ext uri="{BB962C8B-B14F-4D97-AF65-F5344CB8AC3E}">
        <p14:creationId xmlns:p14="http://schemas.microsoft.com/office/powerpoint/2010/main" val="2773351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38300" y="886388"/>
            <a:ext cx="9144000" cy="991572"/>
          </a:xfrm>
        </p:spPr>
        <p:txBody>
          <a:bodyPr>
            <a:normAutofit fontScale="90000"/>
          </a:bodyPr>
          <a:lstStyle/>
          <a:p>
            <a:r>
              <a:rPr lang="tr-TR" sz="5000" b="1" dirty="0">
                <a:solidFill>
                  <a:srgbClr val="7030A0"/>
                </a:solidFill>
              </a:rPr>
              <a:t>SİVAS CUMHURİYET ÜNİVERSİTESİ</a:t>
            </a:r>
            <a:br>
              <a:rPr lang="tr-TR" b="1" dirty="0">
                <a:solidFill>
                  <a:srgbClr val="7030A0"/>
                </a:solidFill>
              </a:rPr>
            </a:br>
            <a:r>
              <a:rPr lang="tr-TR" sz="3000" b="1" dirty="0">
                <a:solidFill>
                  <a:srgbClr val="7030A0"/>
                </a:solidFill>
              </a:rPr>
              <a:t>SİVAS TEKNİK BİLİMLER MESLEK YÜKSEKOKULU</a:t>
            </a:r>
          </a:p>
        </p:txBody>
      </p:sp>
      <p:sp>
        <p:nvSpPr>
          <p:cNvPr id="3" name="Alt Başlık 2"/>
          <p:cNvSpPr>
            <a:spLocks noGrp="1"/>
          </p:cNvSpPr>
          <p:nvPr>
            <p:ph type="subTitle" idx="1"/>
          </p:nvPr>
        </p:nvSpPr>
        <p:spPr>
          <a:xfrm>
            <a:off x="1567961" y="2760406"/>
            <a:ext cx="9144000" cy="923571"/>
          </a:xfrm>
        </p:spPr>
        <p:txBody>
          <a:bodyPr/>
          <a:lstStyle/>
          <a:p>
            <a:r>
              <a:rPr lang="tr-TR" dirty="0">
                <a:solidFill>
                  <a:srgbClr val="FF0000"/>
                </a:solidFill>
              </a:rPr>
              <a:t>Motorlu Araçlar ve Ulaştırma Teknolojileri Bölümü</a:t>
            </a:r>
          </a:p>
          <a:p>
            <a:r>
              <a:rPr lang="tr-TR" dirty="0">
                <a:solidFill>
                  <a:srgbClr val="FF0000"/>
                </a:solidFill>
              </a:rPr>
              <a:t>Raylı Sistemler Makine Teknolojisi Programı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61" y="486213"/>
            <a:ext cx="1523716" cy="1495715"/>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902970" y="3779520"/>
            <a:ext cx="3323591" cy="2492693"/>
          </a:xfrm>
          <a:prstGeom prst="rect">
            <a:avLst/>
          </a:prstGeom>
          <a:noFill/>
          <a:ln w="9525">
            <a:noFill/>
            <a:miter lim="800000"/>
            <a:headEnd/>
            <a:tailEnd/>
          </a:ln>
        </p:spPr>
      </p:pic>
      <p:pic>
        <p:nvPicPr>
          <p:cNvPr id="1027" name="Picture 3" descr="C:\Documents and Settings\Murat Mirik\Desktop\haber-tam-kapanma-nedeniyle-tren-seferlerinde-yapilan-duzenleme.jpg"/>
          <p:cNvPicPr>
            <a:picLocks noChangeAspect="1" noChangeArrowheads="1"/>
          </p:cNvPicPr>
          <p:nvPr/>
        </p:nvPicPr>
        <p:blipFill>
          <a:blip r:embed="rId4" cstate="print"/>
          <a:srcRect/>
          <a:stretch>
            <a:fillRect/>
          </a:stretch>
        </p:blipFill>
        <p:spPr bwMode="auto">
          <a:xfrm>
            <a:off x="4236720" y="3764280"/>
            <a:ext cx="3810000" cy="2540000"/>
          </a:xfrm>
          <a:prstGeom prst="rect">
            <a:avLst/>
          </a:prstGeom>
          <a:noFill/>
        </p:spPr>
      </p:pic>
      <p:pic>
        <p:nvPicPr>
          <p:cNvPr id="1028" name="Picture 4" descr="C:\Documents and Settings\Murat Mirik\Desktop\08-DE33000_dizel_elektrikli_lokomotif.jpg"/>
          <p:cNvPicPr>
            <a:picLocks noChangeAspect="1" noChangeArrowheads="1"/>
          </p:cNvPicPr>
          <p:nvPr/>
        </p:nvPicPr>
        <p:blipFill>
          <a:blip r:embed="rId5" cstate="print"/>
          <a:srcRect/>
          <a:stretch>
            <a:fillRect/>
          </a:stretch>
        </p:blipFill>
        <p:spPr bwMode="auto">
          <a:xfrm>
            <a:off x="8061960" y="3749040"/>
            <a:ext cx="3393440" cy="2545080"/>
          </a:xfrm>
          <a:prstGeom prst="rect">
            <a:avLst/>
          </a:prstGeom>
          <a:noFill/>
        </p:spPr>
      </p:pic>
      <p:pic>
        <p:nvPicPr>
          <p:cNvPr id="6" name="Resim 5">
            <a:extLst>
              <a:ext uri="{FF2B5EF4-FFF2-40B4-BE49-F238E27FC236}">
                <a16:creationId xmlns:a16="http://schemas.microsoft.com/office/drawing/2014/main" id="{48F1D62B-7DFF-4CF8-A02E-F69C84E52CF5}"/>
              </a:ext>
            </a:extLst>
          </p:cNvPr>
          <p:cNvPicPr>
            <a:picLocks noChangeAspect="1"/>
          </p:cNvPicPr>
          <p:nvPr/>
        </p:nvPicPr>
        <p:blipFill>
          <a:blip r:embed="rId6"/>
          <a:stretch>
            <a:fillRect/>
          </a:stretch>
        </p:blipFill>
        <p:spPr>
          <a:xfrm>
            <a:off x="10244612" y="319585"/>
            <a:ext cx="1692127" cy="1575321"/>
          </a:xfrm>
          <a:prstGeom prst="rect">
            <a:avLst/>
          </a:prstGeom>
        </p:spPr>
      </p:pic>
    </p:spTree>
    <p:extLst>
      <p:ext uri="{BB962C8B-B14F-4D97-AF65-F5344CB8AC3E}">
        <p14:creationId xmlns:p14="http://schemas.microsoft.com/office/powerpoint/2010/main" val="3375367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524000" y="253683"/>
            <a:ext cx="9144000" cy="889317"/>
          </a:xfrm>
        </p:spPr>
        <p:txBody>
          <a:bodyPr>
            <a:normAutofit fontScale="90000"/>
          </a:bodyPr>
          <a:lstStyle/>
          <a:p>
            <a:r>
              <a:rPr lang="tr-TR" dirty="0">
                <a:solidFill>
                  <a:srgbClr val="0070C0"/>
                </a:solidFill>
              </a:rPr>
              <a:t>Günümüzde</a:t>
            </a:r>
          </a:p>
        </p:txBody>
      </p:sp>
      <p:sp>
        <p:nvSpPr>
          <p:cNvPr id="3" name="2 Alt Başlık"/>
          <p:cNvSpPr>
            <a:spLocks noGrp="1"/>
          </p:cNvSpPr>
          <p:nvPr>
            <p:ph type="subTitle" idx="1"/>
          </p:nvPr>
        </p:nvSpPr>
        <p:spPr>
          <a:xfrm>
            <a:off x="1036320" y="1158240"/>
            <a:ext cx="10104120" cy="4953000"/>
          </a:xfrm>
        </p:spPr>
        <p:txBody>
          <a:bodyPr>
            <a:normAutofit lnSpcReduction="10000"/>
          </a:bodyPr>
          <a:lstStyle/>
          <a:p>
            <a:pPr algn="just">
              <a:lnSpc>
                <a:spcPct val="150000"/>
              </a:lnSpc>
            </a:pPr>
            <a:r>
              <a:rPr lang="tr-TR" sz="2000" dirty="0">
                <a:solidFill>
                  <a:srgbClr val="FF0000"/>
                </a:solidFill>
                <a:latin typeface="Times New Roman" pitchFamily="18" charset="0"/>
                <a:cs typeface="Times New Roman" pitchFamily="18" charset="0"/>
              </a:rPr>
              <a:t>	Demiryolu ulaşımında ülkemizde her geçen gün artan hem yük taşımacılığı hem de yolcu taşımacılığı noktasında son zamanlarda çok büyük bir ivme yakalamıştır.</a:t>
            </a:r>
          </a:p>
          <a:p>
            <a:pPr algn="just">
              <a:lnSpc>
                <a:spcPct val="150000"/>
              </a:lnSpc>
            </a:pPr>
            <a:r>
              <a:rPr lang="tr-TR" sz="2000" dirty="0">
                <a:solidFill>
                  <a:srgbClr val="0070C0"/>
                </a:solidFill>
                <a:latin typeface="Times New Roman" pitchFamily="18" charset="0"/>
                <a:cs typeface="Times New Roman" pitchFamily="18" charset="0"/>
              </a:rPr>
              <a:t>	Yüksek hızlı trenler ile birlikte ulaşım uçaklar ile rekabet edebilecek düzeye gelmişken kent içi ulaşım sistemlerinde ise metro ve tramvay hatlarına her geçen gün yenisi eklenmektedir.  </a:t>
            </a:r>
          </a:p>
          <a:p>
            <a:pPr algn="just">
              <a:lnSpc>
                <a:spcPct val="150000"/>
              </a:lnSpc>
            </a:pPr>
            <a:r>
              <a:rPr lang="tr-TR" sz="2000" dirty="0">
                <a:solidFill>
                  <a:srgbClr val="FF0000"/>
                </a:solidFill>
                <a:latin typeface="Times New Roman" pitchFamily="18" charset="0"/>
                <a:cs typeface="Times New Roman" pitchFamily="18" charset="0"/>
              </a:rPr>
              <a:t>	Ankara-Sivas arası YHT yolcu taşımacılığı için gün sayarken  ülkemizde bir çok noktada olduğu gibi Sivas-Erzincan hızlı tren hattı inşaatı da devam etmektedir. </a:t>
            </a:r>
          </a:p>
          <a:p>
            <a:pPr algn="just">
              <a:lnSpc>
                <a:spcPct val="150000"/>
              </a:lnSpc>
            </a:pPr>
            <a:r>
              <a:rPr lang="tr-TR" sz="2000" dirty="0">
                <a:solidFill>
                  <a:srgbClr val="0070C0"/>
                </a:solidFill>
                <a:latin typeface="Times New Roman" pitchFamily="18" charset="0"/>
                <a:cs typeface="Times New Roman" pitchFamily="18" charset="0"/>
              </a:rPr>
              <a:t>	Yalnızca İstanbul Ankara gibi kentlerimizde değil artık Anadolu’daki şehirlerimizde de tramvay ve metro hatları yapılmakta ve devamı gelecektir. </a:t>
            </a:r>
          </a:p>
          <a:p>
            <a:pPr algn="just">
              <a:lnSpc>
                <a:spcPct val="150000"/>
              </a:lnSpc>
            </a:pPr>
            <a:r>
              <a:rPr lang="tr-TR" sz="2000" dirty="0">
                <a:solidFill>
                  <a:srgbClr val="FF0000"/>
                </a:solidFill>
                <a:latin typeface="Times New Roman" pitchFamily="18" charset="0"/>
                <a:cs typeface="Times New Roman" pitchFamily="18" charset="0"/>
              </a:rPr>
              <a:t>	Doğu ekspresi gibi hatların yanı sıra ülkemizde bir çok noktaya daha bu şekilde bir turistik ulaşımlar hedeflenmekte gelecekte bu hatların sayısı artırılacağı beklenmektedir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960120" y="253683"/>
            <a:ext cx="10576560" cy="889317"/>
          </a:xfrm>
        </p:spPr>
        <p:txBody>
          <a:bodyPr>
            <a:noAutofit/>
          </a:bodyPr>
          <a:lstStyle/>
          <a:p>
            <a:r>
              <a:rPr lang="tr-TR" sz="5400" dirty="0">
                <a:solidFill>
                  <a:srgbClr val="0070C0"/>
                </a:solidFill>
              </a:rPr>
              <a:t>Günümüzde ve yakın zamanda…</a:t>
            </a:r>
          </a:p>
        </p:txBody>
      </p:sp>
      <p:sp>
        <p:nvSpPr>
          <p:cNvPr id="3" name="2 Alt Başlık"/>
          <p:cNvSpPr>
            <a:spLocks noGrp="1"/>
          </p:cNvSpPr>
          <p:nvPr>
            <p:ph type="subTitle" idx="1"/>
          </p:nvPr>
        </p:nvSpPr>
        <p:spPr>
          <a:xfrm>
            <a:off x="1036320" y="1158240"/>
            <a:ext cx="10104120" cy="4953000"/>
          </a:xfrm>
        </p:spPr>
        <p:txBody>
          <a:bodyPr>
            <a:normAutofit/>
          </a:bodyPr>
          <a:lstStyle/>
          <a:p>
            <a:pPr algn="just">
              <a:lnSpc>
                <a:spcPct val="150000"/>
              </a:lnSpc>
            </a:pPr>
            <a:r>
              <a:rPr lang="tr-TR" sz="2000" dirty="0">
                <a:solidFill>
                  <a:srgbClr val="FF0000"/>
                </a:solidFill>
                <a:latin typeface="Times New Roman" pitchFamily="18" charset="0"/>
                <a:cs typeface="Times New Roman" pitchFamily="18" charset="0"/>
              </a:rPr>
              <a:t>	Çin ile yapılan anlaşma ile Çin’den Avrupa’ya DEMİR İPEK YOLU projesi başlamış ve gelecekte tedarik zinciri noktasında yaşanan lojistik sıkıntısına karşı ülkemizin eli oldukça güçlenmiştir. Milyonlarca ton yükün taşınacağı yegane köprü </a:t>
            </a:r>
            <a:r>
              <a:rPr lang="tr-TR" sz="2000" dirty="0" err="1">
                <a:solidFill>
                  <a:srgbClr val="FF0000"/>
                </a:solidFill>
                <a:latin typeface="Times New Roman" pitchFamily="18" charset="0"/>
                <a:cs typeface="Times New Roman" pitchFamily="18" charset="0"/>
              </a:rPr>
              <a:t>TÜRKİYE’dir</a:t>
            </a:r>
            <a:r>
              <a:rPr lang="tr-TR" sz="2000" dirty="0">
                <a:solidFill>
                  <a:srgbClr val="FF0000"/>
                </a:solidFill>
                <a:latin typeface="Times New Roman" pitchFamily="18" charset="0"/>
                <a:cs typeface="Times New Roman" pitchFamily="18" charset="0"/>
              </a:rPr>
              <a:t>.</a:t>
            </a:r>
          </a:p>
          <a:p>
            <a:pPr algn="just">
              <a:lnSpc>
                <a:spcPct val="150000"/>
              </a:lnSpc>
            </a:pPr>
            <a:r>
              <a:rPr lang="tr-TR" sz="2000" dirty="0">
                <a:solidFill>
                  <a:srgbClr val="0070C0"/>
                </a:solidFill>
                <a:latin typeface="Times New Roman" pitchFamily="18" charset="0"/>
                <a:cs typeface="Times New Roman" pitchFamily="18" charset="0"/>
              </a:rPr>
              <a:t>	Türkiye-Rusya yük taşımacılığı da başlamış, en büyük ihracat yaptığımız ülke konumunda olan Rusya ile ticaret hacmimizin artması hedeflenmektedir.</a:t>
            </a:r>
          </a:p>
          <a:p>
            <a:pPr algn="just">
              <a:lnSpc>
                <a:spcPct val="150000"/>
              </a:lnSpc>
            </a:pPr>
            <a:r>
              <a:rPr lang="tr-TR" sz="2000" dirty="0">
                <a:solidFill>
                  <a:srgbClr val="FF0000"/>
                </a:solidFill>
                <a:latin typeface="Times New Roman" pitchFamily="18" charset="0"/>
                <a:cs typeface="Times New Roman" pitchFamily="18" charset="0"/>
              </a:rPr>
              <a:t>	Dost ve Kardeş ülke Pakistan’a da İran üzerinden yük seferleri başlamıştır, ilerisi için de Hindistan ile yük taşımacılığı düşünülmektedir.</a:t>
            </a:r>
          </a:p>
          <a:p>
            <a:pPr algn="just">
              <a:lnSpc>
                <a:spcPct val="150000"/>
              </a:lnSpc>
            </a:pPr>
            <a:r>
              <a:rPr lang="tr-TR" sz="2000" dirty="0">
                <a:solidFill>
                  <a:srgbClr val="0070C0"/>
                </a:solidFill>
                <a:latin typeface="Times New Roman" pitchFamily="18" charset="0"/>
                <a:cs typeface="Times New Roman" pitchFamily="18" charset="0"/>
              </a:rPr>
              <a:t>	Orta Doğu ve Arap Yarımadası’ndaki ilişkilerimiz eskiye oranda artmakta, tarihi Bağdat Demiryolu canlandırılmasıyla bu hat tekrardan açılacaktır.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524000" y="253683"/>
            <a:ext cx="9144000" cy="889317"/>
          </a:xfrm>
        </p:spPr>
        <p:txBody>
          <a:bodyPr>
            <a:normAutofit fontScale="90000"/>
          </a:bodyPr>
          <a:lstStyle/>
          <a:p>
            <a:r>
              <a:rPr lang="tr-TR" dirty="0">
                <a:solidFill>
                  <a:srgbClr val="0070C0"/>
                </a:solidFill>
              </a:rPr>
              <a:t>Gelecekte…</a:t>
            </a:r>
          </a:p>
        </p:txBody>
      </p:sp>
      <p:sp>
        <p:nvSpPr>
          <p:cNvPr id="3" name="2 Alt Başlık"/>
          <p:cNvSpPr>
            <a:spLocks noGrp="1"/>
          </p:cNvSpPr>
          <p:nvPr>
            <p:ph type="subTitle" idx="1"/>
          </p:nvPr>
        </p:nvSpPr>
        <p:spPr>
          <a:xfrm>
            <a:off x="1036320" y="1158240"/>
            <a:ext cx="10104120" cy="4953000"/>
          </a:xfrm>
        </p:spPr>
        <p:txBody>
          <a:bodyPr>
            <a:normAutofit/>
          </a:bodyPr>
          <a:lstStyle/>
          <a:p>
            <a:pPr algn="just">
              <a:lnSpc>
                <a:spcPct val="150000"/>
              </a:lnSpc>
            </a:pPr>
            <a:r>
              <a:rPr lang="tr-TR" sz="2000" dirty="0">
                <a:solidFill>
                  <a:srgbClr val="FF0000"/>
                </a:solidFill>
                <a:latin typeface="Times New Roman" pitchFamily="18" charset="0"/>
                <a:cs typeface="Times New Roman" pitchFamily="18" charset="0"/>
              </a:rPr>
              <a:t>	Yukarıda sayılan gelişmelerden mütevellit gelecekte demiryollarına talebin çok fazla olacağı ve nitelikli eleman ihtiyacının da bu oranda artması düşünülmektedir. Mezun olan öğrencilerimiz çok büyük bir çoğunluğunun makinist diğer mezunlarımızın ise demiryolları ile alakalı farklı kadrolarında çalıştığı düşünülecek olursa Raylı Sistemler Makine Teknolojisi Programımızın da ne denli önemli bir eğitim programı olduğu anlaşılacaktır. Gelecek kaygısı taşımadan ülkemizin yarınlarını inşa etme konusunda bizler haklı birer gurur yaşamaktayız. </a:t>
            </a:r>
          </a:p>
          <a:p>
            <a:pPr algn="just">
              <a:lnSpc>
                <a:spcPct val="150000"/>
              </a:lnSpc>
            </a:pPr>
            <a:r>
              <a:rPr lang="tr-TR" sz="2000" dirty="0">
                <a:solidFill>
                  <a:srgbClr val="0070C0"/>
                </a:solidFill>
                <a:latin typeface="Times New Roman" pitchFamily="18" charset="0"/>
                <a:cs typeface="Times New Roman" pitchFamily="18" charset="0"/>
              </a:rPr>
              <a:t>	</a:t>
            </a:r>
            <a:r>
              <a:rPr lang="tr-TR" sz="2000" dirty="0" err="1">
                <a:solidFill>
                  <a:srgbClr val="0070C0"/>
                </a:solidFill>
                <a:latin typeface="Times New Roman" pitchFamily="18" charset="0"/>
                <a:cs typeface="Times New Roman" pitchFamily="18" charset="0"/>
              </a:rPr>
              <a:t>Covid</a:t>
            </a:r>
            <a:r>
              <a:rPr lang="tr-TR" sz="2000" dirty="0">
                <a:solidFill>
                  <a:srgbClr val="0070C0"/>
                </a:solidFill>
                <a:latin typeface="Times New Roman" pitchFamily="18" charset="0"/>
                <a:cs typeface="Times New Roman" pitchFamily="18" charset="0"/>
              </a:rPr>
              <a:t>-19 </a:t>
            </a:r>
            <a:r>
              <a:rPr lang="tr-TR" sz="2000" dirty="0" err="1">
                <a:solidFill>
                  <a:srgbClr val="0070C0"/>
                </a:solidFill>
                <a:latin typeface="Times New Roman" pitchFamily="18" charset="0"/>
                <a:cs typeface="Times New Roman" pitchFamily="18" charset="0"/>
              </a:rPr>
              <a:t>pandemisinden</a:t>
            </a:r>
            <a:r>
              <a:rPr lang="tr-TR" sz="2000" dirty="0">
                <a:solidFill>
                  <a:srgbClr val="0070C0"/>
                </a:solidFill>
                <a:latin typeface="Times New Roman" pitchFamily="18" charset="0"/>
                <a:cs typeface="Times New Roman" pitchFamily="18" charset="0"/>
              </a:rPr>
              <a:t> sonra dünya çok daha global olacak ve lojistik sektörü  tedarik zincirindeki aksaklıkları aşma konusunda ülkemize muhtaç hale gelecektir. Ülkemizin jeopolitik konumundan dolayı </a:t>
            </a:r>
            <a:r>
              <a:rPr lang="tr-TR" sz="2000" dirty="0" err="1">
                <a:solidFill>
                  <a:srgbClr val="0070C0"/>
                </a:solidFill>
                <a:latin typeface="Times New Roman" pitchFamily="18" charset="0"/>
                <a:cs typeface="Times New Roman" pitchFamily="18" charset="0"/>
              </a:rPr>
              <a:t>hammadeyi</a:t>
            </a:r>
            <a:r>
              <a:rPr lang="tr-TR" sz="2000" dirty="0">
                <a:solidFill>
                  <a:srgbClr val="0070C0"/>
                </a:solidFill>
                <a:latin typeface="Times New Roman" pitchFamily="18" charset="0"/>
                <a:cs typeface="Times New Roman" pitchFamily="18" charset="0"/>
              </a:rPr>
              <a:t> sektörlere ulaştıran bir köprü olduğu unutulmamalıdır.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96759"/>
          </a:xfrm>
        </p:spPr>
        <p:txBody>
          <a:bodyPr/>
          <a:lstStyle/>
          <a:p>
            <a:pPr algn="ctr"/>
            <a:r>
              <a:rPr lang="tr-TR" b="1" i="1" dirty="0">
                <a:solidFill>
                  <a:srgbClr val="7030A0"/>
                </a:solidFill>
              </a:rPr>
              <a:t>Öğretim Kadrosu</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897738490"/>
              </p:ext>
            </p:extLst>
          </p:nvPr>
        </p:nvGraphicFramePr>
        <p:xfrm>
          <a:off x="551835" y="1219200"/>
          <a:ext cx="11088329" cy="5115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2135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524000" y="777240"/>
            <a:ext cx="9144000" cy="5227320"/>
          </a:xfrm>
        </p:spPr>
        <p:txBody>
          <a:bodyPr>
            <a:noAutofit/>
          </a:bodyPr>
          <a:lstStyle/>
          <a:p>
            <a:pPr algn="just">
              <a:lnSpc>
                <a:spcPct val="150000"/>
              </a:lnSpc>
            </a:pPr>
            <a:r>
              <a:rPr lang="tr-TR" sz="2000" dirty="0">
                <a:solidFill>
                  <a:srgbClr val="FF0000"/>
                </a:solidFill>
                <a:latin typeface="Times New Roman" pitchFamily="18" charset="0"/>
                <a:cs typeface="Times New Roman" pitchFamily="18" charset="0"/>
              </a:rPr>
              <a:t>	Ekonomik ve Sosyal Yaşamın en önemli unsurlarından olan ulaşım, gerek ülke, gerekse kent boyutunda diğer etkenler ile karşılıklı etkileşim içindedir. Dünyada son yıllarda ortaya çıkan sosyal ve ekonomik alanlardaki gelişmeler; insanların daha rahat, güvenli yaşama ve zamanı ekonomik olarak kullanma isteğini ortaya çıkarmıştır. Demiryolu ulaşımının güvenli, hızlı olması ve ülke ekonomisi ile endüstrileşmesinde olan artan önemi son yıllarda ülkemizde de anlaşılmıştır. </a:t>
            </a:r>
          </a:p>
          <a:p>
            <a:pPr algn="just">
              <a:lnSpc>
                <a:spcPct val="150000"/>
              </a:lnSpc>
            </a:pPr>
            <a:r>
              <a:rPr lang="tr-TR" sz="2000" dirty="0">
                <a:solidFill>
                  <a:srgbClr val="0070C0"/>
                </a:solidFill>
                <a:latin typeface="Times New Roman" pitchFamily="18" charset="0"/>
                <a:cs typeface="Times New Roman" pitchFamily="18" charset="0"/>
              </a:rPr>
              <a:t>	Demiryolu ulaşımında önemli görevler üstlenen demiryolları, Makine (cer) personelinin çağdaş uygulamalarla yetiştirilmesi, ülkenin önemli sorunlarından biri olarak görülmektedir. Ayrıca, son yıllarda metro işletmeciliğindeki gelişmeler bu alanlarda görev alacak iş gücünün yetiştirilmesinin önemini arttırmıştır.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493520" y="1447800"/>
            <a:ext cx="9144000" cy="4358640"/>
          </a:xfrm>
        </p:spPr>
        <p:txBody>
          <a:bodyPr>
            <a:noAutofit/>
          </a:bodyPr>
          <a:lstStyle/>
          <a:p>
            <a:pPr algn="just">
              <a:lnSpc>
                <a:spcPct val="150000"/>
              </a:lnSpc>
            </a:pPr>
            <a:r>
              <a:rPr lang="tr-TR" sz="2000" dirty="0">
                <a:solidFill>
                  <a:srgbClr val="0070C0"/>
                </a:solidFill>
                <a:latin typeface="Times New Roman" pitchFamily="18" charset="0"/>
                <a:cs typeface="Times New Roman" pitchFamily="18" charset="0"/>
              </a:rPr>
              <a:t>	Programımız 2011 – 2012 Eğitim-Öğretim yılında 30 öğrenci ile öğretime başlamıştır. Meslek derslerinin uygulaması yüksekokulumuz atölye ve laboratuarlarında yapılmış, bazı derslerin ve stajın TCDD Taşımacılık AŞ. Genel Müdürlüğü ilgili birimlerinde uzman personelin desteği  ile yapılması daha verimli olmuştur.</a:t>
            </a:r>
          </a:p>
          <a:p>
            <a:pPr algn="just">
              <a:lnSpc>
                <a:spcPct val="150000"/>
              </a:lnSpc>
            </a:pPr>
            <a:r>
              <a:rPr lang="tr-TR" sz="2000" dirty="0">
                <a:solidFill>
                  <a:srgbClr val="FF0000"/>
                </a:solidFill>
                <a:latin typeface="Times New Roman" pitchFamily="18" charset="0"/>
                <a:cs typeface="Times New Roman" pitchFamily="18" charset="0"/>
              </a:rPr>
              <a:t>	Bu kapsamda Üniversitemiz ile TCDD Genel Müdürlüğü arasında yapılan bir protokol çerçevesinde TCDD Genel Müdürlüğünün eğitime uzman personel, atölye, laboratuar, uygulama ortamı gibi konularda destek vermişlerdir.</a:t>
            </a:r>
          </a:p>
          <a:p>
            <a:pPr algn="just">
              <a:lnSpc>
                <a:spcPct val="150000"/>
              </a:lnSpc>
            </a:pPr>
            <a:endParaRPr lang="tr-TR" sz="2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71195"/>
          </a:xfrm>
        </p:spPr>
        <p:txBody>
          <a:bodyPr>
            <a:noAutofit/>
          </a:bodyPr>
          <a:lstStyle/>
          <a:p>
            <a:pPr algn="ctr"/>
            <a:r>
              <a:rPr lang="tr-TR" sz="2900" b="1" i="1" dirty="0">
                <a:solidFill>
                  <a:srgbClr val="7030A0"/>
                </a:solidFill>
                <a:latin typeface="Times New Roman" pitchFamily="18" charset="0"/>
                <a:cs typeface="Times New Roman" pitchFamily="18" charset="0"/>
              </a:rPr>
              <a:t>AKTS ve Kazanılan Derece </a:t>
            </a:r>
          </a:p>
        </p:txBody>
      </p:sp>
      <p:sp>
        <p:nvSpPr>
          <p:cNvPr id="6" name="İçerik Yer Tutucusu 2"/>
          <p:cNvSpPr txBox="1">
            <a:spLocks/>
          </p:cNvSpPr>
          <p:nvPr/>
        </p:nvSpPr>
        <p:spPr>
          <a:xfrm>
            <a:off x="838200" y="1615440"/>
            <a:ext cx="10515600" cy="3474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tr-TR" sz="2000" dirty="0">
                <a:solidFill>
                  <a:srgbClr val="FF0000"/>
                </a:solidFill>
                <a:latin typeface="Times New Roman" pitchFamily="18" charset="0"/>
                <a:cs typeface="Times New Roman" pitchFamily="18" charset="0"/>
              </a:rPr>
              <a:t>Ders programları ve içerikleri AKTS şartlarını kapsayacak şekilde düzenlenmiş, 120 </a:t>
            </a:r>
            <a:r>
              <a:rPr lang="sv-SE" sz="2000" dirty="0">
                <a:solidFill>
                  <a:srgbClr val="FF0000"/>
                </a:solidFill>
                <a:latin typeface="Times New Roman" pitchFamily="18" charset="0"/>
                <a:cs typeface="Times New Roman" pitchFamily="18" charset="0"/>
              </a:rPr>
              <a:t>Avrupa Kredi Transfer Sistemi (AKTS)</a:t>
            </a:r>
            <a:r>
              <a:rPr lang="tr-TR" sz="2000" dirty="0">
                <a:solidFill>
                  <a:srgbClr val="FF0000"/>
                </a:solidFill>
                <a:latin typeface="Times New Roman" pitchFamily="18" charset="0"/>
                <a:cs typeface="Times New Roman" pitchFamily="18" charset="0"/>
              </a:rPr>
              <a:t> puanı ile mezun olmaktadırlar.</a:t>
            </a:r>
          </a:p>
          <a:p>
            <a:pPr>
              <a:lnSpc>
                <a:spcPct val="150000"/>
              </a:lnSpc>
            </a:pPr>
            <a:endParaRPr lang="tr-TR" sz="2000" dirty="0">
              <a:latin typeface="Times New Roman" pitchFamily="18" charset="0"/>
              <a:cs typeface="Times New Roman" pitchFamily="18" charset="0"/>
            </a:endParaRPr>
          </a:p>
          <a:p>
            <a:pPr>
              <a:lnSpc>
                <a:spcPct val="150000"/>
              </a:lnSpc>
            </a:pPr>
            <a:r>
              <a:rPr lang="tr-TR" sz="2000" dirty="0">
                <a:solidFill>
                  <a:srgbClr val="0070C0"/>
                </a:solidFill>
                <a:latin typeface="Times New Roman" pitchFamily="18" charset="0"/>
                <a:cs typeface="Times New Roman" pitchFamily="18" charset="0"/>
              </a:rPr>
              <a:t>Raylı Sistemler Makine Teknolojisi programını bitiren öğrenciler </a:t>
            </a:r>
            <a:r>
              <a:rPr lang="tr-TR" sz="2000" dirty="0" err="1">
                <a:solidFill>
                  <a:srgbClr val="0070C0"/>
                </a:solidFill>
                <a:latin typeface="Times New Roman" pitchFamily="18" charset="0"/>
                <a:cs typeface="Times New Roman" pitchFamily="18" charset="0"/>
              </a:rPr>
              <a:t>önlisans</a:t>
            </a:r>
            <a:r>
              <a:rPr lang="tr-TR" sz="2000" dirty="0">
                <a:solidFill>
                  <a:srgbClr val="0070C0"/>
                </a:solidFill>
                <a:latin typeface="Times New Roman" pitchFamily="18" charset="0"/>
                <a:cs typeface="Times New Roman" pitchFamily="18" charset="0"/>
              </a:rPr>
              <a:t> diploması almaya hak kazanmakla birlikte ayrıca  Raylı Sistemler Makine Teknikeri unvanı alırlar.</a:t>
            </a:r>
            <a:endParaRPr lang="tr-TR" sz="2000" i="1" dirty="0">
              <a:solidFill>
                <a:srgbClr val="0070C0"/>
              </a:solidFill>
            </a:endParaRPr>
          </a:p>
        </p:txBody>
      </p:sp>
    </p:spTree>
    <p:extLst>
      <p:ext uri="{BB962C8B-B14F-4D97-AF65-F5344CB8AC3E}">
        <p14:creationId xmlns:p14="http://schemas.microsoft.com/office/powerpoint/2010/main" val="3732809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838200" y="228599"/>
            <a:ext cx="10515600" cy="883921"/>
          </a:xfrm>
        </p:spPr>
        <p:txBody>
          <a:bodyPr>
            <a:normAutofit/>
          </a:bodyPr>
          <a:lstStyle/>
          <a:p>
            <a:pPr algn="ctr"/>
            <a:r>
              <a:rPr lang="tr-TR" sz="2900" b="1" i="1" dirty="0">
                <a:solidFill>
                  <a:srgbClr val="7030A0"/>
                </a:solidFill>
                <a:latin typeface="Times New Roman" pitchFamily="18" charset="0"/>
                <a:cs typeface="Times New Roman" pitchFamily="18" charset="0"/>
              </a:rPr>
              <a:t>2021 YKS Sınavı Genel Bilgiler</a:t>
            </a:r>
          </a:p>
        </p:txBody>
      </p:sp>
      <p:pic>
        <p:nvPicPr>
          <p:cNvPr id="2050" name="Picture 2"/>
          <p:cNvPicPr>
            <a:picLocks noChangeAspect="1" noChangeArrowheads="1"/>
          </p:cNvPicPr>
          <p:nvPr/>
        </p:nvPicPr>
        <p:blipFill>
          <a:blip r:embed="rId2" cstate="print"/>
          <a:srcRect/>
          <a:stretch>
            <a:fillRect/>
          </a:stretch>
        </p:blipFill>
        <p:spPr bwMode="auto">
          <a:xfrm>
            <a:off x="602933" y="919163"/>
            <a:ext cx="10697298" cy="503967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68940"/>
          </a:xfrm>
        </p:spPr>
        <p:txBody>
          <a:bodyPr>
            <a:normAutofit fontScale="90000"/>
          </a:bodyPr>
          <a:lstStyle/>
          <a:p>
            <a:pPr algn="ctr"/>
            <a:r>
              <a:rPr lang="tr-TR" b="1" i="1" dirty="0">
                <a:solidFill>
                  <a:srgbClr val="7030A0"/>
                </a:solidFill>
              </a:rPr>
              <a:t>Programın Amacı</a:t>
            </a:r>
          </a:p>
        </p:txBody>
      </p:sp>
      <p:sp>
        <p:nvSpPr>
          <p:cNvPr id="8" name="7 İçerik Yer Tutucusu"/>
          <p:cNvSpPr>
            <a:spLocks noGrp="1"/>
          </p:cNvSpPr>
          <p:nvPr>
            <p:ph idx="1"/>
          </p:nvPr>
        </p:nvSpPr>
        <p:spPr>
          <a:xfrm>
            <a:off x="838200" y="1127760"/>
            <a:ext cx="10515600" cy="5049203"/>
          </a:xfrm>
        </p:spPr>
        <p:txBody>
          <a:bodyPr>
            <a:noAutofit/>
          </a:bodyPr>
          <a:lstStyle/>
          <a:p>
            <a:pPr lvl="0">
              <a:lnSpc>
                <a:spcPct val="150000"/>
              </a:lnSpc>
            </a:pPr>
            <a:r>
              <a:rPr lang="tr-TR" sz="2000" dirty="0">
                <a:solidFill>
                  <a:srgbClr val="0070C0"/>
                </a:solidFill>
                <a:latin typeface="Times New Roman" pitchFamily="18" charset="0"/>
                <a:cs typeface="Times New Roman" pitchFamily="18" charset="0"/>
              </a:rPr>
              <a:t>Orta öğretimde kazanmış olduğu mesleki yeterlilikler üzerine uygulama ile desteklenen bir alanda bilgi/beceriye sahip olabilme</a:t>
            </a:r>
          </a:p>
          <a:p>
            <a:pPr lvl="0">
              <a:lnSpc>
                <a:spcPct val="150000"/>
              </a:lnSpc>
            </a:pPr>
            <a:r>
              <a:rPr lang="tr-TR" sz="2000" dirty="0">
                <a:solidFill>
                  <a:srgbClr val="FF0000"/>
                </a:solidFill>
                <a:latin typeface="Times New Roman" pitchFamily="18" charset="0"/>
                <a:cs typeface="Times New Roman" pitchFamily="18" charset="0"/>
              </a:rPr>
              <a:t>Raylı Sistemler Makine Teknolojisi ile ilgili edindiği kuramsal bilgilerini kullanabilme</a:t>
            </a:r>
          </a:p>
          <a:p>
            <a:pPr lvl="0">
              <a:lnSpc>
                <a:spcPct val="150000"/>
              </a:lnSpc>
            </a:pPr>
            <a:r>
              <a:rPr lang="tr-TR" sz="2000" dirty="0">
                <a:solidFill>
                  <a:srgbClr val="0070C0"/>
                </a:solidFill>
                <a:latin typeface="Times New Roman" pitchFamily="18" charset="0"/>
                <a:cs typeface="Times New Roman" pitchFamily="18" charset="0"/>
              </a:rPr>
              <a:t>Raylı Sistemler Makine Teknolojisi ile ilgili edindiği uygulama bilgilerini kullanabilme</a:t>
            </a:r>
          </a:p>
          <a:p>
            <a:pPr lvl="0">
              <a:lnSpc>
                <a:spcPct val="150000"/>
              </a:lnSpc>
            </a:pPr>
            <a:r>
              <a:rPr lang="tr-TR" sz="2000" dirty="0">
                <a:solidFill>
                  <a:srgbClr val="FF0000"/>
                </a:solidFill>
                <a:latin typeface="Times New Roman" pitchFamily="18" charset="0"/>
                <a:cs typeface="Times New Roman" pitchFamily="18" charset="0"/>
              </a:rPr>
              <a:t>Raylı Sistemler Makine Teknolojisi ile ilgili tanımı iyi yapılmış problemlerin çözümü için veri toplama ve kullanabilme</a:t>
            </a:r>
          </a:p>
          <a:p>
            <a:pPr lvl="0">
              <a:lnSpc>
                <a:spcPct val="150000"/>
              </a:lnSpc>
            </a:pPr>
            <a:r>
              <a:rPr lang="tr-TR" sz="2000" dirty="0">
                <a:solidFill>
                  <a:srgbClr val="0070C0"/>
                </a:solidFill>
                <a:latin typeface="Times New Roman" pitchFamily="18" charset="0"/>
                <a:cs typeface="Times New Roman" pitchFamily="18" charset="0"/>
              </a:rPr>
              <a:t>Raylı Sistemler Makine Teknolojisi ile ilgili pratik uygulamalarda gereken teorik bilgileri, el becerisi ve/veya düşünsel becerileri kullanabilme</a:t>
            </a:r>
          </a:p>
        </p:txBody>
      </p:sp>
    </p:spTree>
    <p:extLst>
      <p:ext uri="{BB962C8B-B14F-4D97-AF65-F5344CB8AC3E}">
        <p14:creationId xmlns:p14="http://schemas.microsoft.com/office/powerpoint/2010/main" val="403679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68940"/>
          </a:xfrm>
        </p:spPr>
        <p:txBody>
          <a:bodyPr>
            <a:normAutofit fontScale="90000"/>
          </a:bodyPr>
          <a:lstStyle/>
          <a:p>
            <a:pPr algn="ctr"/>
            <a:r>
              <a:rPr lang="tr-TR" b="1" i="1" dirty="0">
                <a:solidFill>
                  <a:srgbClr val="7030A0"/>
                </a:solidFill>
              </a:rPr>
              <a:t>Programın Amacı</a:t>
            </a:r>
          </a:p>
        </p:txBody>
      </p:sp>
      <p:sp>
        <p:nvSpPr>
          <p:cNvPr id="8" name="7 İçerik Yer Tutucusu"/>
          <p:cNvSpPr>
            <a:spLocks noGrp="1"/>
          </p:cNvSpPr>
          <p:nvPr>
            <p:ph idx="1"/>
          </p:nvPr>
        </p:nvSpPr>
        <p:spPr>
          <a:xfrm>
            <a:off x="838200" y="1127760"/>
            <a:ext cx="10515600" cy="5049203"/>
          </a:xfrm>
        </p:spPr>
        <p:txBody>
          <a:bodyPr>
            <a:noAutofit/>
          </a:bodyPr>
          <a:lstStyle/>
          <a:p>
            <a:pPr lvl="0">
              <a:lnSpc>
                <a:spcPct val="150000"/>
              </a:lnSpc>
            </a:pPr>
            <a:r>
              <a:rPr lang="tr-TR" sz="2000" dirty="0">
                <a:solidFill>
                  <a:srgbClr val="FF0000"/>
                </a:solidFill>
                <a:latin typeface="Times New Roman" pitchFamily="18" charset="0"/>
                <a:cs typeface="Times New Roman" pitchFamily="18" charset="0"/>
              </a:rPr>
              <a:t>Raylı Sistemler Makine Teknolojisinin gerektirdiği düzeyde bilgisayar yazılımı ve bilişim-iletişim teknolojilerini kullanabilme</a:t>
            </a:r>
          </a:p>
          <a:p>
            <a:pPr lvl="0">
              <a:lnSpc>
                <a:spcPct val="150000"/>
              </a:lnSpc>
            </a:pPr>
            <a:r>
              <a:rPr lang="tr-TR" sz="2000" dirty="0">
                <a:solidFill>
                  <a:srgbClr val="0070C0"/>
                </a:solidFill>
                <a:latin typeface="Times New Roman" pitchFamily="18" charset="0"/>
                <a:cs typeface="Times New Roman" pitchFamily="18" charset="0"/>
              </a:rPr>
              <a:t>Raylı Sistemler Makine Teknolojisinde yeterli olacak düzeyde yabancı dil bilgisi kazanabilme</a:t>
            </a:r>
          </a:p>
          <a:p>
            <a:pPr lvl="0">
              <a:lnSpc>
                <a:spcPct val="150000"/>
              </a:lnSpc>
            </a:pPr>
            <a:r>
              <a:rPr lang="tr-TR" sz="2000" dirty="0">
                <a:solidFill>
                  <a:srgbClr val="FF0000"/>
                </a:solidFill>
                <a:latin typeface="Times New Roman" pitchFamily="18" charset="0"/>
                <a:cs typeface="Times New Roman" pitchFamily="18" charset="0"/>
              </a:rPr>
              <a:t>Uygulamada karşılaşılan ve öngörülemeyen sorunları çözmek için bireysel ve ekip üyesi olarak sorumluluk alabilme</a:t>
            </a:r>
          </a:p>
          <a:p>
            <a:pPr lvl="0">
              <a:lnSpc>
                <a:spcPct val="150000"/>
              </a:lnSpc>
            </a:pPr>
            <a:r>
              <a:rPr lang="tr-TR" sz="2000" dirty="0">
                <a:solidFill>
                  <a:srgbClr val="0070C0"/>
                </a:solidFill>
                <a:latin typeface="Times New Roman" pitchFamily="18" charset="0"/>
                <a:cs typeface="Times New Roman" pitchFamily="18" charset="0"/>
              </a:rPr>
              <a:t>Raylı Sistemler Makine Teknolojisinde bağımsız olarak öğrenebilmek ve öğrendiklerini uygulayabilme</a:t>
            </a:r>
          </a:p>
          <a:p>
            <a:pPr lvl="0">
              <a:lnSpc>
                <a:spcPct val="150000"/>
              </a:lnSpc>
            </a:pPr>
            <a:r>
              <a:rPr lang="tr-TR" sz="2000" dirty="0">
                <a:solidFill>
                  <a:srgbClr val="FF0000"/>
                </a:solidFill>
                <a:latin typeface="Times New Roman" pitchFamily="18" charset="0"/>
                <a:cs typeface="Times New Roman" pitchFamily="18" charset="0"/>
              </a:rPr>
              <a:t>Raylı Sistemler Makine Teknolojisi ile ilgili çalışmalarda öngörülemeyen problemleri belirleyebilme ve çözüm arayabilme</a:t>
            </a:r>
          </a:p>
        </p:txBody>
      </p:sp>
    </p:spTree>
    <p:extLst>
      <p:ext uri="{BB962C8B-B14F-4D97-AF65-F5344CB8AC3E}">
        <p14:creationId xmlns:p14="http://schemas.microsoft.com/office/powerpoint/2010/main" val="4036790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98121"/>
            <a:ext cx="10972800" cy="792479"/>
          </a:xfrm>
        </p:spPr>
        <p:txBody>
          <a:bodyPr>
            <a:normAutofit/>
          </a:bodyPr>
          <a:lstStyle/>
          <a:p>
            <a:r>
              <a:rPr lang="tr-TR" sz="2900" b="1" i="1" dirty="0">
                <a:solidFill>
                  <a:srgbClr val="7030A0"/>
                </a:solidFill>
                <a:latin typeface="Times New Roman" pitchFamily="18" charset="0"/>
                <a:cs typeface="Times New Roman" pitchFamily="18" charset="0"/>
              </a:rPr>
              <a:t>Raylı Sistemler Makine  Teknolojisi Program Yeterlilikleri</a:t>
            </a:r>
          </a:p>
        </p:txBody>
      </p:sp>
      <p:sp>
        <p:nvSpPr>
          <p:cNvPr id="3" name="İçerik Yer Tutucusu 2"/>
          <p:cNvSpPr>
            <a:spLocks noGrp="1"/>
          </p:cNvSpPr>
          <p:nvPr>
            <p:ph idx="1"/>
          </p:nvPr>
        </p:nvSpPr>
        <p:spPr>
          <a:xfrm>
            <a:off x="579120" y="853440"/>
            <a:ext cx="11231879" cy="5498199"/>
          </a:xfrm>
        </p:spPr>
        <p:txBody>
          <a:bodyPr>
            <a:noAutofit/>
          </a:bodyPr>
          <a:lstStyle/>
          <a:p>
            <a:pPr>
              <a:lnSpc>
                <a:spcPct val="150000"/>
              </a:lnSpc>
            </a:pPr>
            <a:r>
              <a:rPr lang="tr-TR" sz="2000" dirty="0">
                <a:solidFill>
                  <a:srgbClr val="FF0000"/>
                </a:solidFill>
                <a:latin typeface="Times New Roman" pitchFamily="18" charset="0"/>
                <a:cs typeface="Times New Roman" pitchFamily="18" charset="0"/>
              </a:rPr>
              <a:t>Meslek alanının temel çalışma ilkelerini kavrayabilme</a:t>
            </a:r>
          </a:p>
          <a:p>
            <a:pPr>
              <a:lnSpc>
                <a:spcPct val="150000"/>
              </a:lnSpc>
            </a:pPr>
            <a:r>
              <a:rPr lang="tr-TR" sz="2000" dirty="0">
                <a:solidFill>
                  <a:srgbClr val="0070C0"/>
                </a:solidFill>
                <a:latin typeface="Times New Roman" pitchFamily="18" charset="0"/>
                <a:cs typeface="Times New Roman" pitchFamily="18" charset="0"/>
              </a:rPr>
              <a:t>Sektörün gerektirdiği çağdaş bilgi ve teknolojilerin önemini kavrayabilme</a:t>
            </a:r>
          </a:p>
          <a:p>
            <a:pPr>
              <a:lnSpc>
                <a:spcPct val="150000"/>
              </a:lnSpc>
            </a:pPr>
            <a:r>
              <a:rPr lang="tr-TR" sz="2000" dirty="0">
                <a:solidFill>
                  <a:srgbClr val="FF0000"/>
                </a:solidFill>
                <a:latin typeface="Times New Roman" pitchFamily="18" charset="0"/>
                <a:cs typeface="Times New Roman" pitchFamily="18" charset="0"/>
              </a:rPr>
              <a:t>Mühendis / yönetici ile genel ve teknik iletişim kurmanın gereğini bilmesi</a:t>
            </a:r>
          </a:p>
          <a:p>
            <a:pPr>
              <a:lnSpc>
                <a:spcPct val="150000"/>
              </a:lnSpc>
            </a:pPr>
            <a:r>
              <a:rPr lang="tr-TR" sz="2000" dirty="0">
                <a:solidFill>
                  <a:srgbClr val="0070C0"/>
                </a:solidFill>
                <a:latin typeface="Times New Roman" pitchFamily="18" charset="0"/>
                <a:cs typeface="Times New Roman" pitchFamily="18" charset="0"/>
              </a:rPr>
              <a:t>Teknisyen ve işçilerin bilgi ve becerilerine sahip olmanın gerekliliğini bilmesi</a:t>
            </a:r>
          </a:p>
          <a:p>
            <a:pPr>
              <a:lnSpc>
                <a:spcPct val="150000"/>
              </a:lnSpc>
            </a:pPr>
            <a:r>
              <a:rPr lang="tr-TR" sz="2000" dirty="0">
                <a:solidFill>
                  <a:srgbClr val="FF0000"/>
                </a:solidFill>
                <a:latin typeface="Times New Roman" pitchFamily="18" charset="0"/>
                <a:cs typeface="Times New Roman" pitchFamily="18" charset="0"/>
              </a:rPr>
              <a:t>Alanı ile ilgili olarak özel cihaz ve aparatları ( bilgisayarlı kontrol cihazlarını ) kullanabilme</a:t>
            </a:r>
          </a:p>
          <a:p>
            <a:pPr>
              <a:lnSpc>
                <a:spcPct val="150000"/>
              </a:lnSpc>
            </a:pPr>
            <a:r>
              <a:rPr lang="tr-TR" sz="2000" dirty="0">
                <a:solidFill>
                  <a:srgbClr val="0070C0"/>
                </a:solidFill>
                <a:latin typeface="Times New Roman" pitchFamily="18" charset="0"/>
                <a:cs typeface="Times New Roman" pitchFamily="18" charset="0"/>
              </a:rPr>
              <a:t>Endüstrideki yerini ve hukuki sorumluluğunu bilmesi</a:t>
            </a:r>
          </a:p>
          <a:p>
            <a:pPr lvl="0">
              <a:lnSpc>
                <a:spcPct val="150000"/>
              </a:lnSpc>
            </a:pPr>
            <a:r>
              <a:rPr lang="tr-TR" sz="2000" dirty="0">
                <a:solidFill>
                  <a:srgbClr val="FF0000"/>
                </a:solidFill>
                <a:latin typeface="Times New Roman" pitchFamily="18" charset="0"/>
                <a:cs typeface="Times New Roman" pitchFamily="18" charset="0"/>
              </a:rPr>
              <a:t>Yeni teknolojileri takip edebilme ve kendini sürekli yenileme becerisi, yenilikçi fikirlere açık olma bilincine sahip olması.</a:t>
            </a:r>
          </a:p>
          <a:p>
            <a:pPr lvl="0">
              <a:lnSpc>
                <a:spcPct val="150000"/>
              </a:lnSpc>
            </a:pPr>
            <a:r>
              <a:rPr lang="tr-TR" sz="2000" dirty="0">
                <a:solidFill>
                  <a:srgbClr val="0070C0"/>
                </a:solidFill>
                <a:latin typeface="Times New Roman" pitchFamily="18" charset="0"/>
                <a:cs typeface="Times New Roman" pitchFamily="18" charset="0"/>
              </a:rPr>
              <a:t>Yönetici yardımcılığı veya orta kademeli yöneticilik konusunda görev almanın sorumluluğunu taşıyabilmesi</a:t>
            </a:r>
          </a:p>
        </p:txBody>
      </p:sp>
    </p:spTree>
    <p:extLst>
      <p:ext uri="{BB962C8B-B14F-4D97-AF65-F5344CB8AC3E}">
        <p14:creationId xmlns:p14="http://schemas.microsoft.com/office/powerpoint/2010/main" val="17010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99" y="365126"/>
            <a:ext cx="10969869" cy="1146176"/>
          </a:xfrm>
        </p:spPr>
        <p:txBody>
          <a:bodyPr>
            <a:noAutofit/>
          </a:bodyPr>
          <a:lstStyle/>
          <a:p>
            <a:r>
              <a:rPr lang="tr-TR" sz="2900" b="1" i="1" dirty="0">
                <a:solidFill>
                  <a:srgbClr val="7030A0"/>
                </a:solidFill>
                <a:latin typeface="Times New Roman" pitchFamily="18" charset="0"/>
                <a:cs typeface="Times New Roman" pitchFamily="18" charset="0"/>
              </a:rPr>
              <a:t>Öğrencilerin Programı Seçerken Sahip Olması Gereken Yetkinlikler</a:t>
            </a:r>
          </a:p>
        </p:txBody>
      </p:sp>
      <p:sp>
        <p:nvSpPr>
          <p:cNvPr id="3" name="İçerik Yer Tutucusu 2"/>
          <p:cNvSpPr>
            <a:spLocks noGrp="1"/>
          </p:cNvSpPr>
          <p:nvPr>
            <p:ph idx="1"/>
          </p:nvPr>
        </p:nvSpPr>
        <p:spPr>
          <a:xfrm>
            <a:off x="838200" y="1889760"/>
            <a:ext cx="10515600" cy="4287203"/>
          </a:xfrm>
        </p:spPr>
        <p:txBody>
          <a:bodyPr/>
          <a:lstStyle/>
          <a:p>
            <a:pPr algn="just"/>
            <a:r>
              <a:rPr lang="tr-TR" dirty="0">
                <a:solidFill>
                  <a:srgbClr val="FF0000"/>
                </a:solidFill>
                <a:latin typeface="Times New Roman" pitchFamily="18" charset="0"/>
                <a:cs typeface="Times New Roman" pitchFamily="18" charset="0"/>
              </a:rPr>
              <a:t>Analitik düşünebilme, sayısal yetkinlikler, bireysel ve çevresel </a:t>
            </a:r>
            <a:r>
              <a:rPr lang="tr-TR" dirty="0" err="1">
                <a:solidFill>
                  <a:srgbClr val="FF0000"/>
                </a:solidFill>
                <a:latin typeface="Times New Roman" pitchFamily="18" charset="0"/>
                <a:cs typeface="Times New Roman" pitchFamily="18" charset="0"/>
              </a:rPr>
              <a:t>farkındalık</a:t>
            </a:r>
            <a:r>
              <a:rPr lang="tr-TR" dirty="0">
                <a:solidFill>
                  <a:srgbClr val="FF0000"/>
                </a:solidFill>
                <a:latin typeface="Times New Roman" pitchFamily="18" charset="0"/>
                <a:cs typeface="Times New Roman" pitchFamily="18" charset="0"/>
              </a:rPr>
              <a:t>, empati, eksikleri</a:t>
            </a:r>
          </a:p>
          <a:p>
            <a:pPr algn="just"/>
            <a:r>
              <a:rPr lang="tr-TR" dirty="0">
                <a:solidFill>
                  <a:srgbClr val="0070C0"/>
                </a:solidFill>
                <a:latin typeface="Times New Roman" pitchFamily="18" charset="0"/>
                <a:cs typeface="Times New Roman" pitchFamily="18" charset="0"/>
              </a:rPr>
              <a:t>Fark edebilme ve sorunlara çözüm önerileri geliştirebilme, fikir ve proje geliştirebilme,</a:t>
            </a:r>
          </a:p>
          <a:p>
            <a:pPr algn="just"/>
            <a:r>
              <a:rPr lang="tr-TR" dirty="0">
                <a:solidFill>
                  <a:srgbClr val="FF0000"/>
                </a:solidFill>
                <a:latin typeface="Times New Roman" pitchFamily="18" charset="0"/>
                <a:cs typeface="Times New Roman" pitchFamily="18" charset="0"/>
              </a:rPr>
              <a:t>Girişimci, belirsizliklere katlanabilme, mücadeleci ruha sahip olma, okumaktan ve yeni şeyler öğrenmekten zevk alma, yeniliklere ve değişime açık olma, yenilikleri takip etme, günümüz dünyasında her sektördeki güncel ekonomik gelişmelere mikro ve makro düzeyde ilgi duyma</a:t>
            </a:r>
          </a:p>
        </p:txBody>
      </p:sp>
    </p:spTree>
    <p:extLst>
      <p:ext uri="{BB962C8B-B14F-4D97-AF65-F5344CB8AC3E}">
        <p14:creationId xmlns:p14="http://schemas.microsoft.com/office/powerpoint/2010/main" val="43675018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TotalTime>
  <Words>923</Words>
  <Application>Microsoft Office PowerPoint</Application>
  <PresentationFormat>Geniş ekran</PresentationFormat>
  <Paragraphs>57</Paragraphs>
  <Slides>13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Arial</vt:lpstr>
      <vt:lpstr>Calibri</vt:lpstr>
      <vt:lpstr>Calibri Light</vt:lpstr>
      <vt:lpstr>Times New Roman</vt:lpstr>
      <vt:lpstr>Office Teması</vt:lpstr>
      <vt:lpstr>SİVAS CUMHURİYET ÜNİVERSİTESİ SİVAS TEKNİK BİLİMLER MESLEK YÜKSEKOKULU</vt:lpstr>
      <vt:lpstr>PowerPoint Sunusu</vt:lpstr>
      <vt:lpstr>PowerPoint Sunusu</vt:lpstr>
      <vt:lpstr>AKTS ve Kazanılan Derece </vt:lpstr>
      <vt:lpstr>2021 YKS Sınavı Genel Bilgiler</vt:lpstr>
      <vt:lpstr>Programın Amacı</vt:lpstr>
      <vt:lpstr>Programın Amacı</vt:lpstr>
      <vt:lpstr>Raylı Sistemler Makine  Teknolojisi Program Yeterlilikleri</vt:lpstr>
      <vt:lpstr>Öğrencilerin Programı Seçerken Sahip Olması Gereken Yetkinlikler</vt:lpstr>
      <vt:lpstr>Günümüzde</vt:lpstr>
      <vt:lpstr>Günümüzde ve yakın zamanda…</vt:lpstr>
      <vt:lpstr>Gelecekte…</vt:lpstr>
      <vt:lpstr>Öğretim Kadrosu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SİVAS CUMHURİYET ÜNİVERSİTESİ SİVAS TEKNİK BİLİMLER MESLEK YÜKSEKOKULU</dc:title>
  <dc:creator>Arslan KAPTAN</dc:creator>
  <cp:lastModifiedBy>User</cp:lastModifiedBy>
  <cp:revision>31</cp:revision>
  <dcterms:created xsi:type="dcterms:W3CDTF">2022-04-07T11:43:05Z</dcterms:created>
  <dcterms:modified xsi:type="dcterms:W3CDTF">2022-04-13T13:23:58Z</dcterms:modified>
</cp:coreProperties>
</file>